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84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79" r:id="rId7"/>
    <p:sldId id="274" r:id="rId8"/>
    <p:sldId id="264" r:id="rId9"/>
    <p:sldId id="281" r:id="rId10"/>
    <p:sldId id="269" r:id="rId11"/>
    <p:sldId id="270" r:id="rId12"/>
    <p:sldId id="268" r:id="rId13"/>
    <p:sldId id="283" r:id="rId14"/>
    <p:sldId id="284" r:id="rId15"/>
    <p:sldId id="286" r:id="rId16"/>
    <p:sldId id="285" r:id="rId17"/>
    <p:sldId id="291" r:id="rId18"/>
    <p:sldId id="290" r:id="rId19"/>
    <p:sldId id="287" r:id="rId20"/>
    <p:sldId id="276" r:id="rId21"/>
    <p:sldId id="288" r:id="rId22"/>
    <p:sldId id="289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88869" autoAdjust="0"/>
  </p:normalViewPr>
  <p:slideViewPr>
    <p:cSldViewPr snapToGrid="0">
      <p:cViewPr varScale="1">
        <p:scale>
          <a:sx n="79" d="100"/>
          <a:sy n="79" d="100"/>
        </p:scale>
        <p:origin x="101" y="7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50" d="100"/>
        <a:sy n="150" d="100"/>
      </p:scale>
      <p:origin x="0" y="-33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2E58E-E327-494C-9595-55DFC3FCCF11}" type="datetimeFigureOut">
              <a:rPr lang="fr-FR" smtClean="0"/>
              <a:t>24/01/2018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 smtClean="0"/>
              <a:t>GE4A       CHABOT Florent - GAUCHER Mathieu     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F44F9-7B7C-4CF2-86B7-0743A63965A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84665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66CA9-7662-46C2-8393-0D43812914C7}" type="datetimeFigureOut">
              <a:rPr lang="fr-FR" smtClean="0"/>
              <a:t>24/01/2018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 smtClean="0"/>
              <a:t>GE4A       CHABOT Florent - GAUCHER Mathieu     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CE7DD-458D-4A69-9C69-42AE37F287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5740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236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7527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35423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3172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355786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89747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473215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459885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562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Preuves </a:t>
            </a:r>
            <a:r>
              <a:rPr lang="fr-FR" smtClean="0"/>
              <a:t>de concept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766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 domaines</a:t>
            </a:r>
            <a:r>
              <a:rPr lang="fr-F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onnu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ferovière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03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931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Insister opérateur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73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Moins d’infos apportées par l’opérateur =&gt; moins</a:t>
            </a:r>
            <a:r>
              <a:rPr lang="fr-FR" baseline="0" dirty="0" smtClean="0"/>
              <a:t> d’erreurs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42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1890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16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Planification livrable avec</a:t>
            </a:r>
            <a:r>
              <a:rPr lang="fr-FR" baseline="0" dirty="0" smtClean="0"/>
              <a:t> option</a:t>
            </a:r>
            <a:endParaRPr lang="fr-FR" dirty="0" smtClean="0"/>
          </a:p>
          <a:p>
            <a:r>
              <a:rPr lang="fr-FR" dirty="0" smtClean="0"/>
              <a:t>Gantt début</a:t>
            </a:r>
            <a:r>
              <a:rPr lang="fr-FR" baseline="0" dirty="0" smtClean="0"/>
              <a:t> du projet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497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0133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568B-1A6E-4A01-94E4-2D93573902F6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C057-3C18-4016-9E9D-F863F76391E8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581EB-B805-432A-8642-76C7D5C768B2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20FF-F936-4341-920F-6FC6B6D2B847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9C253-F29D-4FDD-90EB-FA9090A65056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E644-E8D9-4884-93D9-E4FC05C5B306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E4D6-E3F1-40A5-B673-D3A5CD5453A4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2F8C-41DA-4A5D-BC9F-9D9601FD1FA2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D626-8FB5-4510-AEA2-2E799CEF6930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53F2-88E3-444F-BEC5-0C2DF9E2E5AC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A108E-0AC6-4465-B750-FFC62C3850FC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633C133-B44A-4593-AF61-8BC6727D0775}" type="datetime1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-1"/>
            <a:ext cx="3417210" cy="93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96840" y="9316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600" dirty="0">
                <a:solidFill>
                  <a:schemeClr val="accent1"/>
                </a:solidFill>
              </a:rPr>
              <a:t>Tuteur </a:t>
            </a:r>
            <a:r>
              <a:rPr lang="fr-FR" sz="1600" dirty="0" smtClean="0">
                <a:solidFill>
                  <a:schemeClr val="accent1"/>
                </a:solidFill>
              </a:rPr>
              <a:t>industriel : </a:t>
            </a:r>
            <a:r>
              <a:rPr lang="fr-FR" sz="1600" dirty="0">
                <a:solidFill>
                  <a:schemeClr val="bg1"/>
                </a:solidFill>
              </a:rPr>
              <a:t>Pascal FICKINGER</a:t>
            </a:r>
          </a:p>
          <a:p>
            <a:pPr algn="r"/>
            <a:r>
              <a:rPr lang="fr-FR" sz="1600" dirty="0">
                <a:solidFill>
                  <a:schemeClr val="accent1"/>
                </a:solidFill>
              </a:rPr>
              <a:t>Tuteur </a:t>
            </a:r>
            <a:r>
              <a:rPr lang="fr-FR" sz="1600" dirty="0" smtClean="0">
                <a:solidFill>
                  <a:schemeClr val="accent1"/>
                </a:solidFill>
              </a:rPr>
              <a:t>technique : </a:t>
            </a:r>
            <a:r>
              <a:rPr lang="fr-FR" sz="1600" dirty="0" smtClean="0">
                <a:solidFill>
                  <a:schemeClr val="bg1"/>
                </a:solidFill>
              </a:rPr>
              <a:t>Alexis LANDRAULT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06245" y="6119594"/>
            <a:ext cx="288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	Florent CHABOT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	Mathieu GAUCHER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931672"/>
            <a:ext cx="314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 smtClean="0">
                <a:solidFill>
                  <a:schemeClr val="accent1"/>
                </a:solidFill>
              </a:rPr>
              <a:t>Client : </a:t>
            </a:r>
            <a:r>
              <a:rPr lang="fr-FR" sz="1600" dirty="0" smtClean="0">
                <a:solidFill>
                  <a:schemeClr val="bg1"/>
                </a:solidFill>
              </a:rPr>
              <a:t>Romain </a:t>
            </a:r>
            <a:r>
              <a:rPr lang="fr-FR" sz="1600" dirty="0">
                <a:solidFill>
                  <a:schemeClr val="bg1"/>
                </a:solidFill>
              </a:rPr>
              <a:t>MITHRIDATE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11" y="0"/>
            <a:ext cx="3199118" cy="93167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7202" y="3224568"/>
            <a:ext cx="1083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Soutenance de projet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57202" y="3747788"/>
            <a:ext cx="10835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Automatisation du contrôle de serrage au couple sur un bloc de traction TGV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1" y="6396593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GE5A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391135" y="6396593"/>
            <a:ext cx="296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Vendredi 12 Janvier 2018</a:t>
            </a:r>
          </a:p>
        </p:txBody>
      </p:sp>
    </p:spTree>
    <p:extLst>
      <p:ext uri="{BB962C8B-B14F-4D97-AF65-F5344CB8AC3E}">
        <p14:creationId xmlns:p14="http://schemas.microsoft.com/office/powerpoint/2010/main" val="35514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Organisation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1451" y="1760437"/>
            <a:ext cx="2327549" cy="10429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WBS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5710" y="1840733"/>
            <a:ext cx="2267825" cy="690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Interface utilisateur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65710" y="2855914"/>
            <a:ext cx="2267825" cy="690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Lecture QR code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65710" y="3871095"/>
            <a:ext cx="2267825" cy="690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Flux caméra &amp; photos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65710" y="4886276"/>
            <a:ext cx="2267825" cy="690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Traitement d’image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265710" y="5901456"/>
            <a:ext cx="2267825" cy="690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Sauvegarde automatique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533536" y="1840732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Multipage, liens, boutons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36076" y="1842415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Design, aspect graphique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33536" y="2851608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Lecture QR code sur PC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436076" y="2853403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Lecture QR code sur </a:t>
            </a:r>
            <a:r>
              <a:rPr lang="fr-FR" sz="1500" dirty="0" smtClean="0">
                <a:solidFill>
                  <a:schemeClr val="tx1"/>
                </a:solidFill>
              </a:rPr>
              <a:t>tablette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33536" y="3871095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Captation du flux vidéo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36076" y="3871646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Prise &amp; sauvegarde photos 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533535" y="4879100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Repérage traits verts (</a:t>
            </a:r>
            <a:r>
              <a:rPr lang="fr-FR" sz="1500" dirty="0" err="1" smtClean="0">
                <a:solidFill>
                  <a:schemeClr val="tx1"/>
                </a:solidFill>
              </a:rPr>
              <a:t>OpenCV</a:t>
            </a:r>
            <a:r>
              <a:rPr lang="fr-FR" sz="1500" dirty="0" smtClean="0">
                <a:solidFill>
                  <a:schemeClr val="tx1"/>
                </a:solidFill>
              </a:rPr>
              <a:t>)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436075" y="4879100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Lié </a:t>
            </a:r>
            <a:r>
              <a:rPr lang="fr-FR" sz="1500" dirty="0" err="1" smtClean="0">
                <a:solidFill>
                  <a:schemeClr val="tx1"/>
                </a:solidFill>
              </a:rPr>
              <a:t>OpenCv</a:t>
            </a:r>
            <a:r>
              <a:rPr lang="fr-FR" sz="1500" dirty="0" smtClean="0">
                <a:solidFill>
                  <a:schemeClr val="tx1"/>
                </a:solidFill>
              </a:rPr>
              <a:t> et </a:t>
            </a:r>
            <a:r>
              <a:rPr lang="fr-FR" sz="1500" dirty="0" err="1" smtClean="0">
                <a:solidFill>
                  <a:schemeClr val="tx1"/>
                </a:solidFill>
              </a:rPr>
              <a:t>Qt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33535" y="5905763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Prise en main </a:t>
            </a:r>
            <a:r>
              <a:rPr lang="fr-FR" sz="1500" dirty="0" err="1" smtClean="0">
                <a:solidFill>
                  <a:schemeClr val="tx1"/>
                </a:solidFill>
              </a:rPr>
              <a:t>synology</a:t>
            </a:r>
            <a:r>
              <a:rPr lang="fr-FR" sz="1500" dirty="0" smtClean="0">
                <a:solidFill>
                  <a:schemeClr val="tx1"/>
                </a:solidFill>
              </a:rPr>
              <a:t> Cloud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436074" y="5901455"/>
            <a:ext cx="1902541" cy="69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Synchronisation dossier de photos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01451" y="3620636"/>
            <a:ext cx="1830433" cy="1185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Découpage fonctionnel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(par ordre d’utilisation)</a:t>
            </a:r>
            <a:endParaRPr lang="fr-FR" b="1" dirty="0"/>
          </a:p>
        </p:txBody>
      </p:sp>
      <p:cxnSp>
        <p:nvCxnSpPr>
          <p:cNvPr id="6" name="Connecteur droit avec flèche 5"/>
          <p:cNvCxnSpPr>
            <a:stCxn id="59" idx="3"/>
            <a:endCxn id="8" idx="1"/>
          </p:cNvCxnSpPr>
          <p:nvPr/>
        </p:nvCxnSpPr>
        <p:spPr>
          <a:xfrm flipV="1">
            <a:off x="2931884" y="2185908"/>
            <a:ext cx="1333826" cy="2027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59" idx="3"/>
            <a:endCxn id="38" idx="1"/>
          </p:cNvCxnSpPr>
          <p:nvPr/>
        </p:nvCxnSpPr>
        <p:spPr>
          <a:xfrm flipV="1">
            <a:off x="2931884" y="3201089"/>
            <a:ext cx="1333826" cy="1012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59" idx="3"/>
            <a:endCxn id="41" idx="1"/>
          </p:cNvCxnSpPr>
          <p:nvPr/>
        </p:nvCxnSpPr>
        <p:spPr>
          <a:xfrm>
            <a:off x="2931884" y="4213399"/>
            <a:ext cx="1333826" cy="2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59" idx="3"/>
            <a:endCxn id="44" idx="1"/>
          </p:cNvCxnSpPr>
          <p:nvPr/>
        </p:nvCxnSpPr>
        <p:spPr>
          <a:xfrm>
            <a:off x="2931884" y="4213399"/>
            <a:ext cx="1333826" cy="101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59" idx="3"/>
            <a:endCxn id="45" idx="1"/>
          </p:cNvCxnSpPr>
          <p:nvPr/>
        </p:nvCxnSpPr>
        <p:spPr>
          <a:xfrm>
            <a:off x="2931884" y="4213399"/>
            <a:ext cx="1333826" cy="2033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833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8" grpId="0" animBg="1"/>
      <p:bldP spid="41" grpId="0" animBg="1"/>
      <p:bldP spid="44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49" y="1980484"/>
            <a:ext cx="8438468" cy="43249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Organisation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72" y="1820864"/>
            <a:ext cx="1702554" cy="12964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Gantt </a:t>
            </a:r>
          </a:p>
          <a:p>
            <a:pPr marL="0" indent="0">
              <a:buNone/>
            </a:pPr>
            <a:r>
              <a:rPr lang="fr-FR" sz="1800" dirty="0" smtClean="0"/>
              <a:t>au 14/03/17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4425" y="3728724"/>
            <a:ext cx="1300213" cy="122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964424" y="4101008"/>
            <a:ext cx="1300213" cy="122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200745" y="3688740"/>
            <a:ext cx="1456664" cy="202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b="1" dirty="0" smtClean="0"/>
              <a:t>Flux caméra &amp;photos</a:t>
            </a:r>
            <a:endParaRPr lang="fr-FR" sz="800" b="1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200745" y="4061024"/>
            <a:ext cx="1456664" cy="202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b="1" dirty="0" smtClean="0"/>
              <a:t>Interface utilisateur</a:t>
            </a:r>
            <a:endParaRPr lang="fr-FR" sz="800" b="1" dirty="0"/>
          </a:p>
        </p:txBody>
      </p:sp>
      <p:cxnSp>
        <p:nvCxnSpPr>
          <p:cNvPr id="21" name="Connecteur droit avec flèche 20"/>
          <p:cNvCxnSpPr>
            <a:stCxn id="15" idx="3"/>
            <a:endCxn id="10" idx="1"/>
          </p:cNvCxnSpPr>
          <p:nvPr/>
        </p:nvCxnSpPr>
        <p:spPr>
          <a:xfrm flipV="1">
            <a:off x="2657409" y="3790196"/>
            <a:ext cx="3070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6" idx="3"/>
            <a:endCxn id="11" idx="1"/>
          </p:cNvCxnSpPr>
          <p:nvPr/>
        </p:nvCxnSpPr>
        <p:spPr>
          <a:xfrm flipV="1">
            <a:off x="2657409" y="4162480"/>
            <a:ext cx="30701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1200745" y="4510785"/>
            <a:ext cx="3063894" cy="202913"/>
            <a:chOff x="1200745" y="4444110"/>
            <a:chExt cx="3063894" cy="202913"/>
          </a:xfrm>
        </p:grpSpPr>
        <p:sp>
          <p:nvSpPr>
            <p:cNvPr id="6" name="Rectangle 5"/>
            <p:cNvSpPr/>
            <p:nvPr/>
          </p:nvSpPr>
          <p:spPr>
            <a:xfrm>
              <a:off x="2964426" y="4484094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space réservé du contenu 2"/>
            <p:cNvSpPr txBox="1">
              <a:spLocks/>
            </p:cNvSpPr>
            <p:nvPr/>
          </p:nvSpPr>
          <p:spPr>
            <a:xfrm>
              <a:off x="1200745" y="4444110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500" b="1" dirty="0" smtClean="0"/>
                <a:t>Sauvegarde automatique</a:t>
              </a:r>
              <a:endParaRPr lang="fr-FR" sz="1500" b="1" dirty="0"/>
            </a:p>
          </p:txBody>
        </p:sp>
        <p:cxnSp>
          <p:nvCxnSpPr>
            <p:cNvPr id="31" name="Connecteur droit avec flèche 30"/>
            <p:cNvCxnSpPr>
              <a:stCxn id="17" idx="3"/>
              <a:endCxn id="6" idx="1"/>
            </p:cNvCxnSpPr>
            <p:nvPr/>
          </p:nvCxnSpPr>
          <p:spPr>
            <a:xfrm flipV="1">
              <a:off x="2657409" y="4545566"/>
              <a:ext cx="30701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1200745" y="4803252"/>
            <a:ext cx="3063892" cy="202913"/>
            <a:chOff x="1200745" y="4736577"/>
            <a:chExt cx="3063892" cy="202913"/>
          </a:xfrm>
        </p:grpSpPr>
        <p:sp>
          <p:nvSpPr>
            <p:cNvPr id="12" name="Rectangle 11"/>
            <p:cNvSpPr/>
            <p:nvPr/>
          </p:nvSpPr>
          <p:spPr>
            <a:xfrm>
              <a:off x="2964424" y="4776561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1200745" y="4736577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800" b="1" dirty="0" smtClean="0"/>
                <a:t>QR code</a:t>
              </a:r>
              <a:endParaRPr lang="fr-FR" sz="800" b="1" dirty="0"/>
            </a:p>
          </p:txBody>
        </p:sp>
        <p:cxnSp>
          <p:nvCxnSpPr>
            <p:cNvPr id="33" name="Connecteur droit avec flèche 32"/>
            <p:cNvCxnSpPr>
              <a:stCxn id="18" idx="3"/>
              <a:endCxn id="12" idx="1"/>
            </p:cNvCxnSpPr>
            <p:nvPr/>
          </p:nvCxnSpPr>
          <p:spPr>
            <a:xfrm flipV="1">
              <a:off x="2657409" y="4838033"/>
              <a:ext cx="30701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1200745" y="5086194"/>
            <a:ext cx="3063891" cy="202913"/>
            <a:chOff x="1200745" y="5029044"/>
            <a:chExt cx="3063891" cy="202913"/>
          </a:xfrm>
        </p:grpSpPr>
        <p:sp>
          <p:nvSpPr>
            <p:cNvPr id="13" name="Rectangle 12"/>
            <p:cNvSpPr/>
            <p:nvPr/>
          </p:nvSpPr>
          <p:spPr>
            <a:xfrm>
              <a:off x="2964423" y="5069029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space réservé du contenu 2"/>
            <p:cNvSpPr txBox="1">
              <a:spLocks/>
            </p:cNvSpPr>
            <p:nvPr/>
          </p:nvSpPr>
          <p:spPr>
            <a:xfrm>
              <a:off x="1200745" y="5029044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800" b="1" dirty="0" smtClean="0"/>
                <a:t>Traitement d’image</a:t>
              </a:r>
              <a:endParaRPr lang="fr-FR" sz="800" b="1" dirty="0"/>
            </a:p>
          </p:txBody>
        </p:sp>
        <p:cxnSp>
          <p:nvCxnSpPr>
            <p:cNvPr id="35" name="Connecteur droit avec flèche 34"/>
            <p:cNvCxnSpPr>
              <a:stCxn id="19" idx="3"/>
              <a:endCxn id="13" idx="1"/>
            </p:cNvCxnSpPr>
            <p:nvPr/>
          </p:nvCxnSpPr>
          <p:spPr>
            <a:xfrm>
              <a:off x="2657409" y="5130501"/>
              <a:ext cx="3070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01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/>
              <a:t> </a:t>
            </a:r>
            <a:r>
              <a:rPr lang="fr-FR" sz="2400" dirty="0" smtClean="0"/>
              <a:t>Interface graphique </a:t>
            </a:r>
            <a:endParaRPr lang="fr-FR" sz="2400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 Design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</a:t>
            </a:r>
            <a:r>
              <a:rPr lang="fr-FR" sz="1800" dirty="0" smtClean="0"/>
              <a:t>Multipage 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Informations d’une page à l’autre</a:t>
            </a:r>
          </a:p>
          <a:p>
            <a:pPr marL="274320" lvl="1" indent="0">
              <a:lnSpc>
                <a:spcPct val="200000"/>
              </a:lnSpc>
              <a:buNone/>
            </a:pP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r="2003"/>
          <a:stretch/>
        </p:blipFill>
        <p:spPr>
          <a:xfrm>
            <a:off x="1261872" y="5148487"/>
            <a:ext cx="9372062" cy="1560731"/>
          </a:xfrm>
          <a:prstGeom prst="rect">
            <a:avLst/>
          </a:prstGeom>
        </p:spPr>
      </p:pic>
      <p:pic>
        <p:nvPicPr>
          <p:cNvPr id="6" name="Picture 2" descr="Résultat de recherche d'images pour &quot;tablette samsu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80" y="1691322"/>
            <a:ext cx="2881752" cy="28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20" y="2001463"/>
            <a:ext cx="1689612" cy="225925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241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Flux caméra &amp; photos </a:t>
            </a:r>
            <a:endParaRPr lang="fr-FR" sz="2400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 Récupération du flux de la caméra et affichage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</a:t>
            </a:r>
            <a:r>
              <a:rPr lang="fr-FR" sz="1800" dirty="0" smtClean="0"/>
              <a:t>Prise de </a:t>
            </a:r>
            <a:r>
              <a:rPr lang="fr-FR" sz="1800" smtClean="0"/>
              <a:t>photos 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smtClean="0"/>
              <a:t>Sauvegarde </a:t>
            </a:r>
            <a:r>
              <a:rPr lang="fr-FR" sz="1800" dirty="0" smtClean="0"/>
              <a:t>dans un dossier de la tablette</a:t>
            </a:r>
          </a:p>
          <a:p>
            <a:pPr marL="274320" lvl="1" indent="0">
              <a:lnSpc>
                <a:spcPct val="200000"/>
              </a:lnSpc>
              <a:buNone/>
            </a:pPr>
            <a:endParaRPr lang="fr-FR" dirty="0" smtClean="0"/>
          </a:p>
          <a:p>
            <a:pPr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" r="308"/>
          <a:stretch/>
        </p:blipFill>
        <p:spPr>
          <a:xfrm>
            <a:off x="1095258" y="4880451"/>
            <a:ext cx="9467177" cy="14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9"/>
            <a:ext cx="3280631" cy="996079"/>
          </a:xfrm>
        </p:spPr>
        <p:txBody>
          <a:bodyPr numCol="2"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QR code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93" y="4876801"/>
            <a:ext cx="9991411" cy="1608304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542091" y="2838500"/>
            <a:ext cx="4947199" cy="203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Utilisation </a:t>
            </a:r>
            <a:r>
              <a:rPr lang="fr-FR" sz="1800" dirty="0"/>
              <a:t>de </a:t>
            </a:r>
            <a:r>
              <a:rPr lang="fr-FR" sz="1800" dirty="0" smtClean="0"/>
              <a:t>la bibliothèque </a:t>
            </a:r>
            <a:r>
              <a:rPr lang="fr-FR" sz="1800" dirty="0" err="1"/>
              <a:t>QZxing</a:t>
            </a:r>
            <a:endParaRPr lang="fr-FR" sz="1800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Lecture QR code sur PC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Redirection vers </a:t>
            </a:r>
            <a:r>
              <a:rPr lang="fr-FR" sz="1800" dirty="0" err="1"/>
              <a:t>OpenCV</a:t>
            </a:r>
            <a:endParaRPr lang="fr-FR" sz="1800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Utilisation d’une base de données</a:t>
            </a:r>
            <a:endParaRPr lang="fr-FR" dirty="0"/>
          </a:p>
          <a:p>
            <a:pPr marL="548640" lvl="2" indent="0">
              <a:lnSpc>
                <a:spcPct val="200000"/>
              </a:lnSpc>
              <a:buNone/>
            </a:pPr>
            <a:endParaRPr lang="fr-FR" sz="1800" dirty="0" smtClean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fr-FR" sz="1800" dirty="0" smtClean="0"/>
          </a:p>
          <a:p>
            <a:pPr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274320" lvl="1" indent="0">
              <a:buFont typeface="Wingdings 2" pitchFamily="18" charset="2"/>
              <a:buNone/>
            </a:pP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7066837" y="3441465"/>
            <a:ext cx="2416376" cy="10272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Base </a:t>
            </a:r>
            <a:r>
              <a:rPr lang="fr-FR" smtClean="0"/>
              <a:t>de données </a:t>
            </a:r>
            <a:r>
              <a:rPr lang="fr-FR" dirty="0" smtClean="0"/>
              <a:t>opérationnelle</a:t>
            </a:r>
            <a:endParaRPr lang="fr-FR" dirty="0"/>
          </a:p>
        </p:txBody>
      </p:sp>
      <p:cxnSp>
        <p:nvCxnSpPr>
          <p:cNvPr id="9" name="Connecteur droit avec flèche 8"/>
          <p:cNvCxnSpPr>
            <a:stCxn id="5" idx="4"/>
          </p:cNvCxnSpPr>
          <p:nvPr/>
        </p:nvCxnSpPr>
        <p:spPr>
          <a:xfrm flipH="1">
            <a:off x="8273845" y="4468761"/>
            <a:ext cx="1180" cy="17034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Sauvegarde automatique</a:t>
            </a:r>
            <a:endParaRPr lang="fr-FR" sz="2400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 Installation de </a:t>
            </a:r>
            <a:r>
              <a:rPr lang="fr-FR" sz="1800" dirty="0" err="1" smtClean="0"/>
              <a:t>Synology</a:t>
            </a:r>
            <a:r>
              <a:rPr lang="fr-FR" sz="1800" dirty="0" smtClean="0"/>
              <a:t> cloud station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</a:t>
            </a:r>
            <a:r>
              <a:rPr lang="fr-FR" sz="1800" dirty="0" smtClean="0"/>
              <a:t>Synchronisation des dossiers sur tablette</a:t>
            </a:r>
          </a:p>
          <a:p>
            <a:pPr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48" y="4884500"/>
            <a:ext cx="10409391" cy="14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Traitement d’image</a:t>
            </a:r>
            <a:endParaRPr lang="fr-FR" sz="2400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 Premier programme avec </a:t>
            </a:r>
            <a:r>
              <a:rPr lang="fr-FR" sz="1800" dirty="0" err="1" smtClean="0"/>
              <a:t>OpenCV</a:t>
            </a:r>
            <a:r>
              <a:rPr lang="fr-FR" sz="1800" dirty="0" smtClean="0"/>
              <a:t> 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</a:t>
            </a:r>
            <a:r>
              <a:rPr lang="fr-FR" sz="1800" dirty="0" smtClean="0"/>
              <a:t>Traitement d’image avec </a:t>
            </a:r>
            <a:r>
              <a:rPr lang="fr-FR" sz="1800" dirty="0" err="1" smtClean="0"/>
              <a:t>Qt</a:t>
            </a:r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63" y="4771871"/>
            <a:ext cx="10237526" cy="15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Traitement d’image</a:t>
            </a:r>
            <a:endParaRPr lang="fr-FR" sz="2400" dirty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5" y="2821021"/>
            <a:ext cx="4143776" cy="31078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08" y="4117233"/>
            <a:ext cx="3330102" cy="24975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08" y="1691322"/>
            <a:ext cx="3330102" cy="249757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754761" y="2595716"/>
            <a:ext cx="870155" cy="8111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605672" y="6076336"/>
            <a:ext cx="759553" cy="71908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7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2130578"/>
            <a:ext cx="8595360" cy="37982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Traitement d’image</a:t>
            </a:r>
            <a:endParaRPr lang="fr-FR" sz="2400" dirty="0"/>
          </a:p>
          <a:p>
            <a:pPr marL="274320" lvl="1" indent="0">
              <a:buNone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6" y="2835458"/>
            <a:ext cx="4124526" cy="30933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49" y="1691322"/>
            <a:ext cx="3415187" cy="25613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49" y="4204535"/>
            <a:ext cx="3415186" cy="256139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6393414" y="3195506"/>
            <a:ext cx="759553" cy="71908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064898" y="5427428"/>
            <a:ext cx="710392" cy="648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9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Démonstration de l’application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083425" y="3531141"/>
            <a:ext cx="293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Voir vidéo appli finale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48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72" y="1961532"/>
            <a:ext cx="8595360" cy="435133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fr-FR" sz="2800" dirty="0" smtClean="0"/>
              <a:t>I - Présentation du contexte</a:t>
            </a:r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L’entreprise </a:t>
            </a:r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Le projet </a:t>
            </a: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II - Organisation </a:t>
            </a:r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Priorisation</a:t>
            </a:r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Découpage fonctionnel &amp; temporel</a:t>
            </a:r>
          </a:p>
          <a:p>
            <a:pPr marL="0" indent="0">
              <a:buNone/>
            </a:pPr>
            <a:r>
              <a:rPr lang="fr-FR" sz="2800" dirty="0" smtClean="0"/>
              <a:t>III - Avancée du projet</a:t>
            </a:r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Réalisations </a:t>
            </a:r>
            <a:endParaRPr lang="fr-FR" sz="1800" dirty="0"/>
          </a:p>
          <a:p>
            <a:pPr marL="1165860" lvl="3" indent="-342900">
              <a:buClrTx/>
              <a:buFont typeface="+mj-lt"/>
              <a:buAutoNum type="arabicPeriod"/>
            </a:pPr>
            <a:r>
              <a:rPr lang="fr-FR" sz="1800" dirty="0" smtClean="0"/>
              <a:t>Bilan</a:t>
            </a:r>
            <a:endParaRPr lang="fr-FR" sz="1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08" y="2356173"/>
            <a:ext cx="4175904" cy="313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10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Avancée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1794547"/>
            <a:ext cx="8595360" cy="382776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Bilan</a:t>
            </a: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49" y="1980484"/>
            <a:ext cx="8438468" cy="432494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964425" y="3728724"/>
            <a:ext cx="1300213" cy="122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2964424" y="4101008"/>
            <a:ext cx="1300213" cy="122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1200745" y="3688740"/>
            <a:ext cx="1456664" cy="202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b="1" dirty="0" smtClean="0"/>
              <a:t>Flux caméra &amp;photos</a:t>
            </a:r>
            <a:endParaRPr lang="fr-FR" sz="800" b="1" dirty="0"/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1200745" y="4061024"/>
            <a:ext cx="1456664" cy="202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800" b="1" dirty="0" smtClean="0"/>
              <a:t>Interface utilisateur</a:t>
            </a:r>
            <a:endParaRPr lang="fr-FR" sz="800" b="1" dirty="0"/>
          </a:p>
        </p:txBody>
      </p:sp>
      <p:cxnSp>
        <p:nvCxnSpPr>
          <p:cNvPr id="48" name="Connecteur droit avec flèche 47"/>
          <p:cNvCxnSpPr>
            <a:stCxn id="46" idx="3"/>
            <a:endCxn id="44" idx="1"/>
          </p:cNvCxnSpPr>
          <p:nvPr/>
        </p:nvCxnSpPr>
        <p:spPr>
          <a:xfrm flipV="1">
            <a:off x="2657409" y="3790196"/>
            <a:ext cx="3070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47" idx="3"/>
            <a:endCxn id="45" idx="1"/>
          </p:cNvCxnSpPr>
          <p:nvPr/>
        </p:nvCxnSpPr>
        <p:spPr>
          <a:xfrm flipV="1">
            <a:off x="2657409" y="4162480"/>
            <a:ext cx="30701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/>
          <p:cNvGrpSpPr/>
          <p:nvPr/>
        </p:nvGrpSpPr>
        <p:grpSpPr>
          <a:xfrm>
            <a:off x="1200745" y="4510785"/>
            <a:ext cx="3063894" cy="202913"/>
            <a:chOff x="1200745" y="4444110"/>
            <a:chExt cx="3063894" cy="202913"/>
          </a:xfrm>
        </p:grpSpPr>
        <p:sp>
          <p:nvSpPr>
            <p:cNvPr id="51" name="Rectangle 50"/>
            <p:cNvSpPr/>
            <p:nvPr/>
          </p:nvSpPr>
          <p:spPr>
            <a:xfrm>
              <a:off x="2964426" y="4484094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space réservé du contenu 2"/>
            <p:cNvSpPr txBox="1">
              <a:spLocks/>
            </p:cNvSpPr>
            <p:nvPr/>
          </p:nvSpPr>
          <p:spPr>
            <a:xfrm>
              <a:off x="1200745" y="4444110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500" b="1" dirty="0" smtClean="0"/>
                <a:t>Sauvegarde automatique</a:t>
              </a:r>
              <a:endParaRPr lang="fr-FR" sz="1500" b="1" dirty="0"/>
            </a:p>
          </p:txBody>
        </p:sp>
        <p:cxnSp>
          <p:nvCxnSpPr>
            <p:cNvPr id="53" name="Connecteur droit avec flèche 52"/>
            <p:cNvCxnSpPr>
              <a:stCxn id="52" idx="3"/>
              <a:endCxn id="51" idx="1"/>
            </p:cNvCxnSpPr>
            <p:nvPr/>
          </p:nvCxnSpPr>
          <p:spPr>
            <a:xfrm flipV="1">
              <a:off x="2657409" y="4545566"/>
              <a:ext cx="30701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/>
          <p:cNvGrpSpPr/>
          <p:nvPr/>
        </p:nvGrpSpPr>
        <p:grpSpPr>
          <a:xfrm>
            <a:off x="1200745" y="4803252"/>
            <a:ext cx="3063892" cy="202913"/>
            <a:chOff x="1200745" y="4736577"/>
            <a:chExt cx="3063892" cy="202913"/>
          </a:xfrm>
        </p:grpSpPr>
        <p:sp>
          <p:nvSpPr>
            <p:cNvPr id="55" name="Rectangle 54"/>
            <p:cNvSpPr/>
            <p:nvPr/>
          </p:nvSpPr>
          <p:spPr>
            <a:xfrm>
              <a:off x="2964424" y="4776561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space réservé du contenu 2"/>
            <p:cNvSpPr txBox="1">
              <a:spLocks/>
            </p:cNvSpPr>
            <p:nvPr/>
          </p:nvSpPr>
          <p:spPr>
            <a:xfrm>
              <a:off x="1200745" y="4736577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800" b="1" dirty="0" smtClean="0"/>
                <a:t>QR code</a:t>
              </a:r>
              <a:endParaRPr lang="fr-FR" sz="800" b="1" dirty="0"/>
            </a:p>
          </p:txBody>
        </p:sp>
        <p:cxnSp>
          <p:nvCxnSpPr>
            <p:cNvPr id="57" name="Connecteur droit avec flèche 56"/>
            <p:cNvCxnSpPr>
              <a:stCxn id="56" idx="3"/>
              <a:endCxn id="55" idx="1"/>
            </p:cNvCxnSpPr>
            <p:nvPr/>
          </p:nvCxnSpPr>
          <p:spPr>
            <a:xfrm flipV="1">
              <a:off x="2657409" y="4838033"/>
              <a:ext cx="30701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/>
          <p:cNvGrpSpPr/>
          <p:nvPr/>
        </p:nvGrpSpPr>
        <p:grpSpPr>
          <a:xfrm>
            <a:off x="1200745" y="5086194"/>
            <a:ext cx="3063891" cy="202913"/>
            <a:chOff x="1200745" y="5029044"/>
            <a:chExt cx="3063891" cy="202913"/>
          </a:xfrm>
        </p:grpSpPr>
        <p:sp>
          <p:nvSpPr>
            <p:cNvPr id="59" name="Rectangle 58"/>
            <p:cNvSpPr/>
            <p:nvPr/>
          </p:nvSpPr>
          <p:spPr>
            <a:xfrm>
              <a:off x="2964423" y="5069029"/>
              <a:ext cx="1300213" cy="1229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space réservé du contenu 2"/>
            <p:cNvSpPr txBox="1">
              <a:spLocks/>
            </p:cNvSpPr>
            <p:nvPr/>
          </p:nvSpPr>
          <p:spPr>
            <a:xfrm>
              <a:off x="1200745" y="5029044"/>
              <a:ext cx="1456664" cy="202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800" b="1" dirty="0" smtClean="0"/>
                <a:t>Traitement d’image</a:t>
              </a:r>
              <a:endParaRPr lang="fr-FR" sz="800" b="1" dirty="0"/>
            </a:p>
          </p:txBody>
        </p:sp>
        <p:cxnSp>
          <p:nvCxnSpPr>
            <p:cNvPr id="61" name="Connecteur droit avec flèche 60"/>
            <p:cNvCxnSpPr>
              <a:stCxn id="60" idx="3"/>
              <a:endCxn id="59" idx="1"/>
            </p:cNvCxnSpPr>
            <p:nvPr/>
          </p:nvCxnSpPr>
          <p:spPr>
            <a:xfrm>
              <a:off x="2657409" y="5130501"/>
              <a:ext cx="3070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cteur droit 21"/>
          <p:cNvCxnSpPr/>
          <p:nvPr/>
        </p:nvCxnSpPr>
        <p:spPr>
          <a:xfrm>
            <a:off x="10655559" y="2093789"/>
            <a:ext cx="3732" cy="43629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10060651" y="6465330"/>
            <a:ext cx="1189815" cy="1884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 smtClean="0"/>
              <a:t>AUJOURD’HUI</a:t>
            </a:r>
            <a:endParaRPr lang="fr-FR" sz="800" b="1" dirty="0"/>
          </a:p>
        </p:txBody>
      </p:sp>
    </p:spTree>
    <p:extLst>
      <p:ext uri="{BB962C8B-B14F-4D97-AF65-F5344CB8AC3E}">
        <p14:creationId xmlns:p14="http://schemas.microsoft.com/office/powerpoint/2010/main" val="25048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Réponse aux enjeux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800" dirty="0" smtClean="0"/>
              <a:t> Enjeux </a:t>
            </a:r>
            <a:endParaRPr lang="fr-FR" sz="2800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Réduire les erreurs</a:t>
            </a:r>
          </a:p>
          <a:p>
            <a:pPr lvl="4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 smtClean="0"/>
              <a:t>Peu d’informations saisies par l’opérateur</a:t>
            </a:r>
          </a:p>
          <a:p>
            <a:pPr marL="822960" lvl="3" indent="0">
              <a:lnSpc>
                <a:spcPct val="150000"/>
              </a:lnSpc>
              <a:buNone/>
            </a:pPr>
            <a:endParaRPr lang="fr-FR" sz="1800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Automatiser les vérifications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000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Automatiser l’archivage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000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Réduire les coûts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932" r="890" b="861"/>
          <a:stretch/>
        </p:blipFill>
        <p:spPr>
          <a:xfrm>
            <a:off x="8165431" y="2912760"/>
            <a:ext cx="2562727" cy="26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/>
              <a:t>Amélioration de l’algorithme de repérage des couleurs sur les </a:t>
            </a:r>
            <a:r>
              <a:rPr lang="fr-FR" dirty="0" smtClean="0"/>
              <a:t>boulons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Réalisation de la lecture des QR Codes (via une bibliothèque pour Android)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Sauvegarde automatique des photos sur un ordinateur à partir de l’application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-1"/>
            <a:ext cx="3417210" cy="93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96840" y="9316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600" dirty="0">
                <a:solidFill>
                  <a:schemeClr val="accent1"/>
                </a:solidFill>
              </a:rPr>
              <a:t>Tuteur </a:t>
            </a:r>
            <a:r>
              <a:rPr lang="fr-FR" sz="1600" dirty="0" smtClean="0">
                <a:solidFill>
                  <a:schemeClr val="accent1"/>
                </a:solidFill>
              </a:rPr>
              <a:t>industriel : </a:t>
            </a:r>
            <a:r>
              <a:rPr lang="fr-FR" sz="1600" dirty="0">
                <a:solidFill>
                  <a:schemeClr val="bg1"/>
                </a:solidFill>
              </a:rPr>
              <a:t>Pascal FICKINGER</a:t>
            </a:r>
          </a:p>
          <a:p>
            <a:pPr algn="r"/>
            <a:r>
              <a:rPr lang="fr-FR" sz="1600" dirty="0">
                <a:solidFill>
                  <a:schemeClr val="accent1"/>
                </a:solidFill>
              </a:rPr>
              <a:t>Tuteur </a:t>
            </a:r>
            <a:r>
              <a:rPr lang="fr-FR" sz="1600" dirty="0" smtClean="0">
                <a:solidFill>
                  <a:schemeClr val="accent1"/>
                </a:solidFill>
              </a:rPr>
              <a:t>technique : </a:t>
            </a:r>
            <a:r>
              <a:rPr lang="fr-FR" sz="1600" dirty="0" smtClean="0">
                <a:solidFill>
                  <a:schemeClr val="bg1"/>
                </a:solidFill>
              </a:rPr>
              <a:t>Alexis LANDRAULT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06245" y="6119594"/>
            <a:ext cx="288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	Florent CHABOT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	Mathieu GAUCHER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931672"/>
            <a:ext cx="314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 smtClean="0">
                <a:solidFill>
                  <a:schemeClr val="accent1"/>
                </a:solidFill>
              </a:rPr>
              <a:t>Client : </a:t>
            </a:r>
            <a:r>
              <a:rPr lang="fr-FR" sz="1600" dirty="0" smtClean="0">
                <a:solidFill>
                  <a:schemeClr val="bg1"/>
                </a:solidFill>
              </a:rPr>
              <a:t>Romain </a:t>
            </a:r>
            <a:r>
              <a:rPr lang="fr-FR" sz="1600" dirty="0">
                <a:solidFill>
                  <a:schemeClr val="bg1"/>
                </a:solidFill>
              </a:rPr>
              <a:t>MITHRIDATE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22" y="0"/>
            <a:ext cx="3199118" cy="93167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7202" y="3224568"/>
            <a:ext cx="1083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Soutenance de projet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57202" y="3747788"/>
            <a:ext cx="10835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Automatisation du contrôle de serrage au couple sur un bloc de traction TGV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1" y="6396593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GE5A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391135" y="6442759"/>
            <a:ext cx="296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Vendredi </a:t>
            </a:r>
            <a:r>
              <a:rPr lang="fr-FR" dirty="0">
                <a:solidFill>
                  <a:schemeClr val="bg1"/>
                </a:solidFill>
              </a:rPr>
              <a:t>12 Janvier </a:t>
            </a:r>
            <a:r>
              <a:rPr lang="fr-FR" dirty="0" smtClean="0">
                <a:solidFill>
                  <a:schemeClr val="bg1"/>
                </a:solidFill>
              </a:rPr>
              <a:t>2018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 l’entreprise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Dans le monde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://www.alstom.com/Global/OneAlstomPlus/Group/Images/Content-illustration/keyfacts_aboutus_FR.jpg?h=&amp;w=auto&amp;maxheight=&amp;maxwidth=auto&amp;scale=upscalecanv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1"/>
          <a:stretch/>
        </p:blipFill>
        <p:spPr bwMode="auto">
          <a:xfrm>
            <a:off x="1560347" y="2884843"/>
            <a:ext cx="4249370" cy="2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92" y="3194843"/>
            <a:ext cx="43624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 l’entreprise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En France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2960" t="10131" r="6908" b="10910"/>
          <a:stretch>
            <a:fillRect/>
          </a:stretch>
        </p:blipFill>
        <p:spPr bwMode="auto">
          <a:xfrm>
            <a:off x="1829332" y="2444624"/>
            <a:ext cx="3286776" cy="3750261"/>
          </a:xfrm>
          <a:prstGeom prst="round2DiagRect">
            <a:avLst>
              <a:gd name="adj1" fmla="val 16667"/>
              <a:gd name="adj2" fmla="val 22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742097" y="3696050"/>
            <a:ext cx="527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sites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9200 employés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46031" y="5448394"/>
            <a:ext cx="553914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800" b="1" dirty="0" smtClean="0"/>
              <a:t>Tarbes</a:t>
            </a:r>
            <a:endParaRPr lang="fr-FR" sz="800" b="1" dirty="0"/>
          </a:p>
        </p:txBody>
      </p:sp>
      <p:sp>
        <p:nvSpPr>
          <p:cNvPr id="8" name="Rectangle 7"/>
          <p:cNvSpPr/>
          <p:nvPr/>
        </p:nvSpPr>
        <p:spPr>
          <a:xfrm>
            <a:off x="5241122" y="5125228"/>
            <a:ext cx="5636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 spécialités : modules de puissance, appareillage, chaînes de traction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1026" descr="\\dom2.ad.sys\dfstab1root\TAB1_Homedir_Users$\sberna\My Documents\Mes données\Mes images\photo 3D\PRIMA-Tarbes 16-02-1 copi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684" y="2182900"/>
            <a:ext cx="6178989" cy="385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2048" t="6796"/>
          <a:stretch/>
        </p:blipFill>
        <p:spPr bwMode="auto">
          <a:xfrm>
            <a:off x="5757901" y="2056376"/>
            <a:ext cx="5394781" cy="17818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cteur droit 5"/>
          <p:cNvCxnSpPr/>
          <p:nvPr/>
        </p:nvCxnSpPr>
        <p:spPr>
          <a:xfrm>
            <a:off x="3110948" y="5565913"/>
            <a:ext cx="665922" cy="9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76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346274" y="1772528"/>
            <a:ext cx="7797725" cy="4712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800" dirty="0"/>
              <a:t> Procédure de vérification </a:t>
            </a:r>
            <a:r>
              <a:rPr lang="fr-FR" sz="2800" dirty="0" smtClean="0"/>
              <a:t>actuelle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Démantèlement </a:t>
            </a:r>
            <a:r>
              <a:rPr lang="fr-FR" sz="2000" dirty="0"/>
              <a:t>des parois du </a:t>
            </a:r>
            <a:r>
              <a:rPr lang="fr-FR" sz="2000" dirty="0" smtClean="0"/>
              <a:t>bloc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Vérification </a:t>
            </a:r>
            <a:r>
              <a:rPr lang="fr-FR" sz="2000" dirty="0"/>
              <a:t>visuelle des boulons de la </a:t>
            </a:r>
            <a:r>
              <a:rPr lang="fr-FR" sz="2000" dirty="0" smtClean="0"/>
              <a:t>zone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Photographie </a:t>
            </a:r>
            <a:r>
              <a:rPr lang="fr-FR" sz="2000" dirty="0"/>
              <a:t>de cette </a:t>
            </a:r>
            <a:r>
              <a:rPr lang="fr-FR" sz="2000" dirty="0" smtClean="0"/>
              <a:t>zone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Opération répétée sur </a:t>
            </a:r>
            <a:r>
              <a:rPr lang="fr-FR" sz="2000" dirty="0"/>
              <a:t>toutes les zones du </a:t>
            </a:r>
            <a:r>
              <a:rPr lang="fr-FR" sz="2000" dirty="0" smtClean="0"/>
              <a:t>bloc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Transfert </a:t>
            </a:r>
            <a:r>
              <a:rPr lang="fr-FR" sz="2000" dirty="0"/>
              <a:t>des photos de l’appareil sur un </a:t>
            </a:r>
            <a:r>
              <a:rPr lang="fr-FR" sz="2000" dirty="0" smtClean="0"/>
              <a:t>poste</a:t>
            </a:r>
          </a:p>
          <a:p>
            <a:pPr lvl="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/>
              <a:t>Temps total </a:t>
            </a:r>
            <a:r>
              <a:rPr lang="fr-FR" sz="2000" dirty="0"/>
              <a:t>de la vérification : 2 heures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9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72" y="1828800"/>
            <a:ext cx="3841070" cy="2403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 smtClean="0"/>
              <a:t> Enjeux </a:t>
            </a:r>
            <a:endParaRPr lang="fr-FR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Réduire les erreurs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Automatiser les vérifications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Automatiser l’archivage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Réduire les coûts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325781" y="4606413"/>
            <a:ext cx="3777161" cy="225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 smtClean="0"/>
              <a:t> Conséquences à limiter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Risques humains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Risques financiers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Perte de notoriété 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29" y="3178287"/>
            <a:ext cx="1584176" cy="12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82" y="2045955"/>
            <a:ext cx="942393" cy="94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691" y="5066736"/>
            <a:ext cx="2014452" cy="1402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tablette samsu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76" y="1691322"/>
            <a:ext cx="5153004" cy="51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61872" y="1828800"/>
            <a:ext cx="4180283" cy="43513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 smtClean="0"/>
              <a:t> Livrable complet: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Lecture de QR codes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Prise de photo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Traitement d’image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Vérification des boulons non repérés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Sauvegarde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775299" y="2235042"/>
            <a:ext cx="3108960" cy="4065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864669" y="3356043"/>
            <a:ext cx="293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Voir</a:t>
            </a:r>
            <a:r>
              <a:rPr lang="en-GB" dirty="0" smtClean="0">
                <a:solidFill>
                  <a:schemeClr val="bg1"/>
                </a:solidFill>
              </a:rPr>
              <a:t> video vu application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Organisation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72" y="1828801"/>
            <a:ext cx="8595360" cy="693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400" dirty="0" smtClean="0"/>
              <a:t> Priorisation du client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716337" y="2684208"/>
            <a:ext cx="3929560" cy="327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 smtClean="0"/>
              <a:t> Livrable complet :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Informations de bloc données par QR code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Traitement d’image</a:t>
            </a:r>
          </a:p>
          <a:p>
            <a:pPr marL="548640" lvl="2" indent="0">
              <a:lnSpc>
                <a:spcPct val="150000"/>
              </a:lnSpc>
              <a:buNone/>
            </a:pPr>
            <a:endParaRPr lang="fr-FR" dirty="0" smtClean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665448" y="2684208"/>
            <a:ext cx="4204866" cy="327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 smtClean="0"/>
              <a:t> Livrable attendu :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Application multiplateformes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Informations saisies par l’opérateur</a:t>
            </a:r>
            <a:endParaRPr lang="fr-FR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/>
              <a:t>Prise de photo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/>
              <a:t>Repérage manuel des boulons</a:t>
            </a:r>
            <a:endParaRPr lang="fr-FR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/>
              <a:t>Sauvegarde </a:t>
            </a:r>
            <a:r>
              <a:rPr lang="fr-FR" dirty="0" smtClean="0"/>
              <a:t>automatique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38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|0|0|0.1"/>
</p:tagLst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TM03457515[[fn=Vue]]</Template>
  <TotalTime>2404</TotalTime>
  <Words>597</Words>
  <Application>Microsoft Office PowerPoint</Application>
  <PresentationFormat>Grand écran</PresentationFormat>
  <Paragraphs>192</Paragraphs>
  <Slides>23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Schoolbook</vt:lpstr>
      <vt:lpstr>Wingdings</vt:lpstr>
      <vt:lpstr>Wingdings 2</vt:lpstr>
      <vt:lpstr>View</vt:lpstr>
      <vt:lpstr>Présentation PowerPoint</vt:lpstr>
      <vt:lpstr>Plan</vt:lpstr>
      <vt:lpstr>Présentation de l’entreprise</vt:lpstr>
      <vt:lpstr>Présentation de l’entreprise</vt:lpstr>
      <vt:lpstr>Présentation du projet</vt:lpstr>
      <vt:lpstr>Présentation du projet</vt:lpstr>
      <vt:lpstr>Présentation du projet</vt:lpstr>
      <vt:lpstr>Présentation du projet</vt:lpstr>
      <vt:lpstr>Organisation </vt:lpstr>
      <vt:lpstr>Organisation </vt:lpstr>
      <vt:lpstr>Organisation </vt:lpstr>
      <vt:lpstr>Avancée du projet</vt:lpstr>
      <vt:lpstr>Avancée du projet</vt:lpstr>
      <vt:lpstr>Avancée du projet</vt:lpstr>
      <vt:lpstr>Avancée du projet</vt:lpstr>
      <vt:lpstr>Avancée du projet</vt:lpstr>
      <vt:lpstr>Avancée du projet</vt:lpstr>
      <vt:lpstr>Avancée du projet</vt:lpstr>
      <vt:lpstr>Démonstration de l’application</vt:lpstr>
      <vt:lpstr>Avancée du projet</vt:lpstr>
      <vt:lpstr>Réponse aux enjeux</vt:lpstr>
      <vt:lpstr>Perspectives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Mathieu;Florent</dc:creator>
  <cp:lastModifiedBy>Mathieu</cp:lastModifiedBy>
  <cp:revision>162</cp:revision>
  <dcterms:created xsi:type="dcterms:W3CDTF">2017-03-16T12:37:48Z</dcterms:created>
  <dcterms:modified xsi:type="dcterms:W3CDTF">2018-01-24T07:48:45Z</dcterms:modified>
</cp:coreProperties>
</file>