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TT Lakes Neue" charset="1" panose="02010001040000080307"/>
      <p:regular r:id="rId33"/>
    </p:embeddedFont>
    <p:embeddedFont>
      <p:font typeface="TT Lakes Neue Bold" charset="1" panose="02010001040000080307"/>
      <p:regular r:id="rId34"/>
    </p:embeddedFont>
    <p:embeddedFont>
      <p:font typeface="Open Sans Bold" charset="1" panose="020B0806030504020204"/>
      <p:regular r:id="rId35"/>
    </p:embeddedFont>
    <p:embeddedFont>
      <p:font typeface="Open Sans" charset="1" panose="020B0606030504020204"/>
      <p:regular r:id="rId36"/>
    </p:embeddedFont>
    <p:embeddedFont>
      <p:font typeface="Libre Baskerville Bold" charset="1" panose="02000000000000000000"/>
      <p:regular r:id="rId37"/>
    </p:embeddedFont>
    <p:embeddedFont>
      <p:font typeface="Libre Baskerville" charset="1" panose="02000000000000000000"/>
      <p:regular r:id="rId38"/>
    </p:embeddedFont>
    <p:embeddedFont>
      <p:font typeface="WenQuanYi" charset="1" panose="020B060603080402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32.jpeg" Type="http://schemas.openxmlformats.org/officeDocument/2006/relationships/image"/><Relationship Id="rId6" Target="../media/image33.jpe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37.pn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4.jpeg" Type="http://schemas.openxmlformats.org/officeDocument/2006/relationships/image"/><Relationship Id="rId5" Target="../media/VAGcYYZDAoM.mp4" Type="http://schemas.openxmlformats.org/officeDocument/2006/relationships/video"/><Relationship Id="rId6" Target="../media/VAGcYYZDAoM.mp4" Type="http://schemas.microsoft.com/office/2007/relationships/media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5.jpeg" Type="http://schemas.openxmlformats.org/officeDocument/2006/relationships/image"/><Relationship Id="rId5" Target="../media/VAGcTVaxkAc.mp4" Type="http://schemas.openxmlformats.org/officeDocument/2006/relationships/video"/><Relationship Id="rId6" Target="../media/VAGcTVaxkAc.mp4" Type="http://schemas.microsoft.com/office/2007/relationships/media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6.jpeg" Type="http://schemas.openxmlformats.org/officeDocument/2006/relationships/image"/><Relationship Id="rId5" Target="../media/VAGcqb9cI5U.mp4" Type="http://schemas.openxmlformats.org/officeDocument/2006/relationships/video"/><Relationship Id="rId6" Target="../media/VAGcqb9cI5U.mp4" Type="http://schemas.microsoft.com/office/2007/relationships/media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5126886" cy="5033670"/>
          </a:xfrm>
          <a:custGeom>
            <a:avLst/>
            <a:gdLst/>
            <a:ahLst/>
            <a:cxnLst/>
            <a:rect r="r" b="b" t="t" l="l"/>
            <a:pathLst>
              <a:path h="5033670" w="5126886">
                <a:moveTo>
                  <a:pt x="0" y="0"/>
                </a:moveTo>
                <a:lnTo>
                  <a:pt x="5126886" y="0"/>
                </a:lnTo>
                <a:lnTo>
                  <a:pt x="5126886" y="5033670"/>
                </a:lnTo>
                <a:lnTo>
                  <a:pt x="0" y="50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95857" y="-45813"/>
            <a:ext cx="5126886" cy="5033670"/>
          </a:xfrm>
          <a:custGeom>
            <a:avLst/>
            <a:gdLst/>
            <a:ahLst/>
            <a:cxnLst/>
            <a:rect r="r" b="b" t="t" l="l"/>
            <a:pathLst>
              <a:path h="5033670" w="5126886">
                <a:moveTo>
                  <a:pt x="0" y="0"/>
                </a:moveTo>
                <a:lnTo>
                  <a:pt x="5126886" y="0"/>
                </a:lnTo>
                <a:lnTo>
                  <a:pt x="5126886" y="5033670"/>
                </a:lnTo>
                <a:lnTo>
                  <a:pt x="0" y="50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PAGE 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326280" y="0"/>
            <a:ext cx="8128773" cy="14436003"/>
          </a:xfrm>
          <a:custGeom>
            <a:avLst/>
            <a:gdLst/>
            <a:ahLst/>
            <a:cxnLst/>
            <a:rect r="r" b="b" t="t" l="l"/>
            <a:pathLst>
              <a:path h="14436003" w="8128773">
                <a:moveTo>
                  <a:pt x="0" y="0"/>
                </a:moveTo>
                <a:lnTo>
                  <a:pt x="8128773" y="0"/>
                </a:lnTo>
                <a:lnTo>
                  <a:pt x="8128773" y="14436003"/>
                </a:lnTo>
                <a:lnTo>
                  <a:pt x="0" y="14436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748" r="0" b="-274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327469" y="835173"/>
            <a:ext cx="2706181" cy="4054204"/>
          </a:xfrm>
          <a:custGeom>
            <a:avLst/>
            <a:gdLst/>
            <a:ahLst/>
            <a:cxnLst/>
            <a:rect r="r" b="b" t="t" l="l"/>
            <a:pathLst>
              <a:path h="4054204" w="2706181">
                <a:moveTo>
                  <a:pt x="0" y="0"/>
                </a:moveTo>
                <a:lnTo>
                  <a:pt x="2706182" y="0"/>
                </a:lnTo>
                <a:lnTo>
                  <a:pt x="2706182" y="4054204"/>
                </a:lnTo>
                <a:lnTo>
                  <a:pt x="0" y="405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5769815" cy="1654406"/>
          </a:xfrm>
          <a:custGeom>
            <a:avLst/>
            <a:gdLst/>
            <a:ahLst/>
            <a:cxnLst/>
            <a:rect r="r" b="b" t="t" l="l"/>
            <a:pathLst>
              <a:path h="1654406" w="5769815">
                <a:moveTo>
                  <a:pt x="0" y="0"/>
                </a:moveTo>
                <a:lnTo>
                  <a:pt x="5769815" y="0"/>
                </a:lnTo>
                <a:lnTo>
                  <a:pt x="5769815" y="1654406"/>
                </a:lnTo>
                <a:lnTo>
                  <a:pt x="0" y="1654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55922" y="3290900"/>
            <a:ext cx="600934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  <a:spcBef>
                <a:spcPct val="0"/>
              </a:spcBef>
            </a:pPr>
            <a:r>
              <a:rPr lang="en-US" b="true" sz="3999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PEPPER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71690" y="3290900"/>
            <a:ext cx="264090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  <a:spcBef>
                <a:spcPct val="0"/>
              </a:spcBef>
            </a:pPr>
            <a:r>
              <a:rPr lang="en-US" b="true" sz="3999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71690" y="4246190"/>
            <a:ext cx="8754036" cy="36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3"/>
              </a:lnSpc>
              <a:spcBef>
                <a:spcPct val="0"/>
              </a:spcBef>
            </a:pPr>
            <a:r>
              <a:rPr lang="en-US" b="true" sz="25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P24AB11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71690" y="2305380"/>
            <a:ext cx="8754036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  <a:spcBef>
                <a:spcPct val="0"/>
              </a:spcBef>
            </a:pPr>
            <a:r>
              <a:rPr lang="en-US" b="true" sz="3999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Soutenance du projet GE5A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1413" y="5414360"/>
            <a:ext cx="10054590" cy="38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15773" indent="-307887" lvl="1">
              <a:lnSpc>
                <a:spcPts val="5105"/>
              </a:lnSpc>
              <a:buFont typeface="Arial"/>
              <a:buChar char="•"/>
            </a:pPr>
            <a:r>
              <a:rPr lang="en-US" b="true" sz="2852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Tuteur académique et client :</a:t>
            </a:r>
            <a:r>
              <a:rPr lang="en-US" sz="2852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M. Sébastien Lengagne</a:t>
            </a:r>
          </a:p>
          <a:p>
            <a:pPr algn="just" marL="615773" indent="-307887" lvl="1">
              <a:lnSpc>
                <a:spcPts val="5105"/>
              </a:lnSpc>
              <a:buFont typeface="Arial"/>
              <a:buChar char="•"/>
            </a:pPr>
            <a:r>
              <a:rPr lang="en-US" b="true" sz="2852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Tuteur industriel : </a:t>
            </a:r>
            <a:r>
              <a:rPr lang="en-US" sz="2852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M.François Kersulec</a:t>
            </a:r>
          </a:p>
          <a:p>
            <a:pPr algn="just" marL="615773" indent="-307887" lvl="1">
              <a:lnSpc>
                <a:spcPts val="5105"/>
              </a:lnSpc>
              <a:buFont typeface="Arial"/>
              <a:buChar char="•"/>
            </a:pPr>
            <a:r>
              <a:rPr lang="en-US" b="true" sz="2852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Encadrant du projet GE5A :</a:t>
            </a:r>
            <a:r>
              <a:rPr lang="en-US" sz="2852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M. Jacques Laffont</a:t>
            </a:r>
          </a:p>
          <a:p>
            <a:pPr algn="just" marL="615773" indent="-307887" lvl="1">
              <a:lnSpc>
                <a:spcPts val="5105"/>
              </a:lnSpc>
              <a:buFont typeface="Arial"/>
              <a:buChar char="•"/>
            </a:pPr>
            <a:r>
              <a:rPr lang="en-US" b="true" sz="2852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Réalisé par : </a:t>
            </a:r>
            <a:r>
              <a:rPr lang="en-US" sz="2852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Shengnian Ye</a:t>
            </a:r>
          </a:p>
          <a:p>
            <a:pPr algn="just">
              <a:lnSpc>
                <a:spcPts val="5105"/>
              </a:lnSpc>
            </a:pPr>
            <a:r>
              <a:rPr lang="en-US" sz="2852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                                       Fatima Elkhadiri</a:t>
            </a:r>
          </a:p>
          <a:p>
            <a:pPr algn="just">
              <a:lnSpc>
                <a:spcPts val="5105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80165" y="3516912"/>
            <a:ext cx="4684126" cy="818585"/>
          </a:xfrm>
          <a:custGeom>
            <a:avLst/>
            <a:gdLst/>
            <a:ahLst/>
            <a:cxnLst/>
            <a:rect r="r" b="b" t="t" l="l"/>
            <a:pathLst>
              <a:path h="818585" w="4684126">
                <a:moveTo>
                  <a:pt x="0" y="0"/>
                </a:moveTo>
                <a:lnTo>
                  <a:pt x="4684126" y="0"/>
                </a:lnTo>
                <a:lnTo>
                  <a:pt x="4684126" y="818585"/>
                </a:lnTo>
                <a:lnTo>
                  <a:pt x="0" y="818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80165" y="5815856"/>
            <a:ext cx="3926085" cy="1101871"/>
          </a:xfrm>
          <a:custGeom>
            <a:avLst/>
            <a:gdLst/>
            <a:ahLst/>
            <a:cxnLst/>
            <a:rect r="r" b="b" t="t" l="l"/>
            <a:pathLst>
              <a:path h="1101871" w="3926085">
                <a:moveTo>
                  <a:pt x="0" y="0"/>
                </a:moveTo>
                <a:lnTo>
                  <a:pt x="3926085" y="0"/>
                </a:lnTo>
                <a:lnTo>
                  <a:pt x="3926085" y="1101871"/>
                </a:lnTo>
                <a:lnTo>
                  <a:pt x="0" y="1101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16948" y="7870227"/>
            <a:ext cx="8519940" cy="747363"/>
          </a:xfrm>
          <a:custGeom>
            <a:avLst/>
            <a:gdLst/>
            <a:ahLst/>
            <a:cxnLst/>
            <a:rect r="r" b="b" t="t" l="l"/>
            <a:pathLst>
              <a:path h="747363" w="8519940">
                <a:moveTo>
                  <a:pt x="0" y="0"/>
                </a:moveTo>
                <a:lnTo>
                  <a:pt x="8519941" y="0"/>
                </a:lnTo>
                <a:lnTo>
                  <a:pt x="8519941" y="747363"/>
                </a:lnTo>
                <a:lnTo>
                  <a:pt x="0" y="7473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Pepper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4860" y="2719704"/>
            <a:ext cx="16694131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Mapping des mouvements (Pepper) ------&gt;  Calcul des angles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4860" y="3844646"/>
            <a:ext cx="7828836" cy="295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215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LE PRODUIT SCALAIRE ENTRE DEUX VECTEURS V1 ET V2  :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4860" y="4263875"/>
            <a:ext cx="8153400" cy="2295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215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OÙ Θ REPRÉSENTE L’ANGLE ENTRE LES DEUX VECTEURS. </a:t>
            </a: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215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L’ÉQUATION EST RÉARRANGÉE POUR CALCULER Θ 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4860" y="8110494"/>
            <a:ext cx="2887385" cy="295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9"/>
              </a:lnSpc>
              <a:spcBef>
                <a:spcPct val="0"/>
              </a:spcBef>
            </a:pPr>
            <a:r>
              <a:rPr lang="en-US" sz="215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FILTRE DE KALMAN  :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472148" y="3129613"/>
            <a:ext cx="2536843" cy="2020875"/>
          </a:xfrm>
          <a:custGeom>
            <a:avLst/>
            <a:gdLst/>
            <a:ahLst/>
            <a:cxnLst/>
            <a:rect r="r" b="b" t="t" l="l"/>
            <a:pathLst>
              <a:path h="2020875" w="2536843">
                <a:moveTo>
                  <a:pt x="0" y="0"/>
                </a:moveTo>
                <a:lnTo>
                  <a:pt x="2536843" y="0"/>
                </a:lnTo>
                <a:lnTo>
                  <a:pt x="2536843" y="2020875"/>
                </a:lnTo>
                <a:lnTo>
                  <a:pt x="0" y="2020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06018" y="4061715"/>
            <a:ext cx="1138392" cy="344363"/>
          </a:xfrm>
          <a:custGeom>
            <a:avLst/>
            <a:gdLst/>
            <a:ahLst/>
            <a:cxnLst/>
            <a:rect r="r" b="b" t="t" l="l"/>
            <a:pathLst>
              <a:path h="344363" w="1138392">
                <a:moveTo>
                  <a:pt x="0" y="0"/>
                </a:moveTo>
                <a:lnTo>
                  <a:pt x="1138391" y="0"/>
                </a:lnTo>
                <a:lnTo>
                  <a:pt x="1138391" y="344364"/>
                </a:lnTo>
                <a:lnTo>
                  <a:pt x="0" y="34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72722" y="4027491"/>
            <a:ext cx="1138392" cy="344363"/>
          </a:xfrm>
          <a:custGeom>
            <a:avLst/>
            <a:gdLst/>
            <a:ahLst/>
            <a:cxnLst/>
            <a:rect r="r" b="b" t="t" l="l"/>
            <a:pathLst>
              <a:path h="344363" w="1138392">
                <a:moveTo>
                  <a:pt x="0" y="0"/>
                </a:moveTo>
                <a:lnTo>
                  <a:pt x="1138391" y="0"/>
                </a:lnTo>
                <a:lnTo>
                  <a:pt x="1138391" y="344363"/>
                </a:lnTo>
                <a:lnTo>
                  <a:pt x="0" y="34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3610" y="6339394"/>
            <a:ext cx="17825381" cy="2918906"/>
          </a:xfrm>
          <a:custGeom>
            <a:avLst/>
            <a:gdLst/>
            <a:ahLst/>
            <a:cxnLst/>
            <a:rect r="r" b="b" t="t" l="l"/>
            <a:pathLst>
              <a:path h="2918906" w="17825381">
                <a:moveTo>
                  <a:pt x="0" y="0"/>
                </a:moveTo>
                <a:lnTo>
                  <a:pt x="17825381" y="0"/>
                </a:lnTo>
                <a:lnTo>
                  <a:pt x="17825381" y="2918906"/>
                </a:lnTo>
                <a:lnTo>
                  <a:pt x="0" y="2918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Pepper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4860" y="2719704"/>
            <a:ext cx="16694131" cy="923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Communication robotique via ROS </a:t>
            </a: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(Robotics Operating Systems)</a:t>
            </a:r>
          </a:p>
          <a:p>
            <a:pPr algn="l">
              <a:lnSpc>
                <a:spcPts val="252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817771" y="3675444"/>
            <a:ext cx="3324666" cy="1019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Nœud ROS</a:t>
            </a:r>
          </a:p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Transmission des angles (Naoqui Driver) 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9550" y="3700144"/>
            <a:ext cx="1950621" cy="1979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DFEFE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*Tous ces nœuds ont été écrits en language python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038755" y="4027491"/>
            <a:ext cx="1138392" cy="344363"/>
          </a:xfrm>
          <a:custGeom>
            <a:avLst/>
            <a:gdLst/>
            <a:ahLst/>
            <a:cxnLst/>
            <a:rect r="r" b="b" t="t" l="l"/>
            <a:pathLst>
              <a:path h="344363" w="1138392">
                <a:moveTo>
                  <a:pt x="0" y="0"/>
                </a:moveTo>
                <a:lnTo>
                  <a:pt x="1138392" y="0"/>
                </a:lnTo>
                <a:lnTo>
                  <a:pt x="1138392" y="344363"/>
                </a:lnTo>
                <a:lnTo>
                  <a:pt x="0" y="34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133169" y="3709669"/>
            <a:ext cx="3324666" cy="67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Nœud ROS</a:t>
            </a:r>
          </a:p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Reconnaissance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83805" y="3675444"/>
            <a:ext cx="3324666" cy="67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Nœud ROS</a:t>
            </a:r>
          </a:p>
          <a:p>
            <a:pPr algn="ctr">
              <a:lnSpc>
                <a:spcPts val="2754"/>
              </a:lnSpc>
            </a:pPr>
            <a:r>
              <a:rPr lang="en-US" sz="19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 calcul des angles  </a:t>
            </a:r>
          </a:p>
        </p:txBody>
      </p:sp>
      <p:sp>
        <p:nvSpPr>
          <p:cNvPr name="AutoShape 15" id="15"/>
          <p:cNvSpPr/>
          <p:nvPr/>
        </p:nvSpPr>
        <p:spPr>
          <a:xfrm flipH="true">
            <a:off x="1028700" y="4420858"/>
            <a:ext cx="3408182" cy="3100321"/>
          </a:xfrm>
          <a:prstGeom prst="line">
            <a:avLst/>
          </a:prstGeom>
          <a:ln cap="flat" w="38100">
            <a:solidFill>
              <a:srgbClr val="CB6CE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6" id="16"/>
          <p:cNvSpPr txBox="true"/>
          <p:nvPr/>
        </p:nvSpPr>
        <p:spPr>
          <a:xfrm rot="0">
            <a:off x="2966614" y="3790381"/>
            <a:ext cx="2940537" cy="630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1822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Nœud ROS de </a:t>
            </a:r>
          </a:p>
          <a:p>
            <a:pPr algn="ctr">
              <a:lnSpc>
                <a:spcPts val="2550"/>
              </a:lnSpc>
            </a:pPr>
            <a:r>
              <a:rPr lang="en-US" sz="1822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connexion avec caméra </a:t>
            </a:r>
          </a:p>
        </p:txBody>
      </p:sp>
      <p:sp>
        <p:nvSpPr>
          <p:cNvPr name="AutoShape 17" id="17"/>
          <p:cNvSpPr/>
          <p:nvPr/>
        </p:nvSpPr>
        <p:spPr>
          <a:xfrm flipH="true">
            <a:off x="5545644" y="4434950"/>
            <a:ext cx="3408182" cy="3100321"/>
          </a:xfrm>
          <a:prstGeom prst="line">
            <a:avLst/>
          </a:prstGeom>
          <a:ln cap="flat" w="38100">
            <a:solidFill>
              <a:srgbClr val="CB6CE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>
            <a:off x="12633319" y="4420170"/>
            <a:ext cx="12819" cy="3101009"/>
          </a:xfrm>
          <a:prstGeom prst="line">
            <a:avLst/>
          </a:prstGeom>
          <a:ln cap="flat" w="38100">
            <a:solidFill>
              <a:srgbClr val="CB6CE6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>
            <a:off x="16440296" y="4752690"/>
            <a:ext cx="819004" cy="2782581"/>
          </a:xfrm>
          <a:prstGeom prst="line">
            <a:avLst/>
          </a:prstGeom>
          <a:ln cap="flat" w="38100">
            <a:solidFill>
              <a:srgbClr val="CB6CE6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Braccio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2719704"/>
            <a:ext cx="5358259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Préparation de Braccio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4266553"/>
            <a:ext cx="4370412" cy="2772420"/>
          </a:xfrm>
          <a:custGeom>
            <a:avLst/>
            <a:gdLst/>
            <a:ahLst/>
            <a:cxnLst/>
            <a:rect r="r" b="b" t="t" l="l"/>
            <a:pathLst>
              <a:path h="2772420" w="4370412">
                <a:moveTo>
                  <a:pt x="0" y="0"/>
                </a:moveTo>
                <a:lnTo>
                  <a:pt x="4370412" y="0"/>
                </a:lnTo>
                <a:lnTo>
                  <a:pt x="4370412" y="2772420"/>
                </a:lnTo>
                <a:lnTo>
                  <a:pt x="0" y="2772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13230" y="2469337"/>
            <a:ext cx="3671480" cy="4569635"/>
          </a:xfrm>
          <a:custGeom>
            <a:avLst/>
            <a:gdLst/>
            <a:ahLst/>
            <a:cxnLst/>
            <a:rect r="r" b="b" t="t" l="l"/>
            <a:pathLst>
              <a:path h="4569635" w="3671480">
                <a:moveTo>
                  <a:pt x="0" y="0"/>
                </a:moveTo>
                <a:lnTo>
                  <a:pt x="3671480" y="0"/>
                </a:lnTo>
                <a:lnTo>
                  <a:pt x="3671480" y="4569636"/>
                </a:lnTo>
                <a:lnTo>
                  <a:pt x="0" y="4569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9987" r="0" b="-284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30856" y="4266553"/>
            <a:ext cx="5650629" cy="2959517"/>
          </a:xfrm>
          <a:custGeom>
            <a:avLst/>
            <a:gdLst/>
            <a:ahLst/>
            <a:cxnLst/>
            <a:rect r="r" b="b" t="t" l="l"/>
            <a:pathLst>
              <a:path h="2959517" w="5650629">
                <a:moveTo>
                  <a:pt x="0" y="0"/>
                </a:moveTo>
                <a:lnTo>
                  <a:pt x="5650630" y="0"/>
                </a:lnTo>
                <a:lnTo>
                  <a:pt x="5650630" y="2959517"/>
                </a:lnTo>
                <a:lnTo>
                  <a:pt x="0" y="2959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45239" y="7038973"/>
            <a:ext cx="9621864" cy="2718177"/>
          </a:xfrm>
          <a:custGeom>
            <a:avLst/>
            <a:gdLst/>
            <a:ahLst/>
            <a:cxnLst/>
            <a:rect r="r" b="b" t="t" l="l"/>
            <a:pathLst>
              <a:path h="2718177" w="9621864">
                <a:moveTo>
                  <a:pt x="0" y="0"/>
                </a:moveTo>
                <a:lnTo>
                  <a:pt x="9621864" y="0"/>
                </a:lnTo>
                <a:lnTo>
                  <a:pt x="9621864" y="2718176"/>
                </a:lnTo>
                <a:lnTo>
                  <a:pt x="0" y="2718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2376048" y="7659639"/>
            <a:ext cx="120574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Unity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16550" y="7794267"/>
            <a:ext cx="168259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Braccio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38168" y="8095893"/>
            <a:ext cx="82200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Ros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860" y="3655124"/>
            <a:ext cx="2481298" cy="2336405"/>
          </a:xfrm>
          <a:custGeom>
            <a:avLst/>
            <a:gdLst/>
            <a:ahLst/>
            <a:cxnLst/>
            <a:rect r="r" b="b" t="t" l="l"/>
            <a:pathLst>
              <a:path h="2336405" w="2481298">
                <a:moveTo>
                  <a:pt x="0" y="0"/>
                </a:moveTo>
                <a:lnTo>
                  <a:pt x="2481298" y="0"/>
                </a:lnTo>
                <a:lnTo>
                  <a:pt x="2481298" y="2336405"/>
                </a:lnTo>
                <a:lnTo>
                  <a:pt x="0" y="2336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90795" y="3854496"/>
            <a:ext cx="3370076" cy="2527557"/>
          </a:xfrm>
          <a:custGeom>
            <a:avLst/>
            <a:gdLst/>
            <a:ahLst/>
            <a:cxnLst/>
            <a:rect r="r" b="b" t="t" l="l"/>
            <a:pathLst>
              <a:path h="2527557" w="3370076">
                <a:moveTo>
                  <a:pt x="0" y="0"/>
                </a:moveTo>
                <a:lnTo>
                  <a:pt x="3370076" y="0"/>
                </a:lnTo>
                <a:lnTo>
                  <a:pt x="3370076" y="2527558"/>
                </a:lnTo>
                <a:lnTo>
                  <a:pt x="0" y="2527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05427" y="7475800"/>
            <a:ext cx="3862667" cy="2172750"/>
          </a:xfrm>
          <a:custGeom>
            <a:avLst/>
            <a:gdLst/>
            <a:ahLst/>
            <a:cxnLst/>
            <a:rect r="r" b="b" t="t" l="l"/>
            <a:pathLst>
              <a:path h="2172750" w="3862667">
                <a:moveTo>
                  <a:pt x="0" y="0"/>
                </a:moveTo>
                <a:lnTo>
                  <a:pt x="3862667" y="0"/>
                </a:lnTo>
                <a:lnTo>
                  <a:pt x="3862667" y="2172750"/>
                </a:lnTo>
                <a:lnTo>
                  <a:pt x="0" y="2172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60743" y="4747126"/>
            <a:ext cx="4311104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Conversion 2D en 3D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400000">
            <a:off x="4241051" y="3077298"/>
            <a:ext cx="1283621" cy="1986260"/>
          </a:xfrm>
          <a:custGeom>
            <a:avLst/>
            <a:gdLst/>
            <a:ahLst/>
            <a:cxnLst/>
            <a:rect r="r" b="b" t="t" l="l"/>
            <a:pathLst>
              <a:path h="1986260" w="1283621">
                <a:moveTo>
                  <a:pt x="0" y="0"/>
                </a:moveTo>
                <a:lnTo>
                  <a:pt x="1283620" y="0"/>
                </a:lnTo>
                <a:lnTo>
                  <a:pt x="1283620" y="1986260"/>
                </a:lnTo>
                <a:lnTo>
                  <a:pt x="0" y="1986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08050" y="6382054"/>
            <a:ext cx="1673536" cy="2589611"/>
          </a:xfrm>
          <a:custGeom>
            <a:avLst/>
            <a:gdLst/>
            <a:ahLst/>
            <a:cxnLst/>
            <a:rect r="r" b="b" t="t" l="l"/>
            <a:pathLst>
              <a:path h="2589611" w="1673536">
                <a:moveTo>
                  <a:pt x="0" y="0"/>
                </a:moveTo>
                <a:lnTo>
                  <a:pt x="1673536" y="0"/>
                </a:lnTo>
                <a:lnTo>
                  <a:pt x="1673536" y="2589611"/>
                </a:lnTo>
                <a:lnTo>
                  <a:pt x="0" y="25896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236760" y="4747126"/>
            <a:ext cx="86808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MGI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6571286">
            <a:off x="9447253" y="3187363"/>
            <a:ext cx="1407585" cy="2178081"/>
          </a:xfrm>
          <a:custGeom>
            <a:avLst/>
            <a:gdLst/>
            <a:ahLst/>
            <a:cxnLst/>
            <a:rect r="r" b="b" t="t" l="l"/>
            <a:pathLst>
              <a:path h="2178081" w="1407585">
                <a:moveTo>
                  <a:pt x="0" y="0"/>
                </a:moveTo>
                <a:lnTo>
                  <a:pt x="1407585" y="0"/>
                </a:lnTo>
                <a:lnTo>
                  <a:pt x="1407585" y="2178081"/>
                </a:lnTo>
                <a:lnTo>
                  <a:pt x="0" y="2178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868471">
            <a:off x="12235970" y="3213319"/>
            <a:ext cx="1374037" cy="2126169"/>
          </a:xfrm>
          <a:custGeom>
            <a:avLst/>
            <a:gdLst/>
            <a:ahLst/>
            <a:cxnLst/>
            <a:rect r="r" b="b" t="t" l="l"/>
            <a:pathLst>
              <a:path h="2126169" w="1374037">
                <a:moveTo>
                  <a:pt x="0" y="0"/>
                </a:moveTo>
                <a:lnTo>
                  <a:pt x="1374037" y="0"/>
                </a:lnTo>
                <a:lnTo>
                  <a:pt x="1374037" y="2126169"/>
                </a:lnTo>
                <a:lnTo>
                  <a:pt x="0" y="2126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757022" y="3115082"/>
            <a:ext cx="588169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x,y,z</a:t>
            </a:r>
          </a:p>
        </p:txBody>
      </p:sp>
      <p:sp>
        <p:nvSpPr>
          <p:cNvPr name="AutoShape 14" id="14"/>
          <p:cNvSpPr/>
          <p:nvPr/>
        </p:nvSpPr>
        <p:spPr>
          <a:xfrm flipH="true">
            <a:off x="5065937" y="2794345"/>
            <a:ext cx="958111" cy="41336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 flipH="true">
            <a:off x="10447005" y="2741373"/>
            <a:ext cx="958111" cy="41336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6808829" y="6175770"/>
            <a:ext cx="848379" cy="1961569"/>
          </a:xfrm>
          <a:custGeom>
            <a:avLst/>
            <a:gdLst/>
            <a:ahLst/>
            <a:cxnLst/>
            <a:rect r="r" b="b" t="t" l="l"/>
            <a:pathLst>
              <a:path h="1961569" w="848379">
                <a:moveTo>
                  <a:pt x="0" y="0"/>
                </a:moveTo>
                <a:lnTo>
                  <a:pt x="848378" y="0"/>
                </a:lnTo>
                <a:lnTo>
                  <a:pt x="848378" y="1961569"/>
                </a:lnTo>
                <a:lnTo>
                  <a:pt x="0" y="19615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Braccio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14860" y="2719704"/>
            <a:ext cx="2477393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Processus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70612" y="6305854"/>
            <a:ext cx="216979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EFEFE"/>
                </a:solidFill>
                <a:latin typeface="WenQuanYi"/>
                <a:ea typeface="WenQuanYi"/>
                <a:cs typeface="WenQuanYi"/>
                <a:sym typeface="WenQuanYi"/>
              </a:rPr>
              <a:t>Mediapipe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82645" y="2939604"/>
            <a:ext cx="401687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u,v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43333" y="3153543"/>
            <a:ext cx="1578620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Cinq angles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242776" y="7239581"/>
            <a:ext cx="1578620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Cinq angles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024048" y="2540634"/>
            <a:ext cx="2457301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DFEFE"/>
                </a:solidFill>
                <a:latin typeface="WenQuanYi"/>
                <a:ea typeface="WenQuanYi"/>
                <a:cs typeface="WenQuanYi"/>
                <a:sym typeface="WenQuanYi"/>
              </a:rPr>
              <a:t>De Mediapipe(2D)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10453" y="2326084"/>
            <a:ext cx="5082480" cy="4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Coordonnées de la fin de Braccio(3D)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53307" y="7428175"/>
            <a:ext cx="5974199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MGI (Modèle Géométrique Inverse) consiste à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 fournir les coordonnées de l'extrémité du bras robotique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et à calculer les angles de toutes ses articulations.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10080" y="6867335"/>
            <a:ext cx="2481298" cy="2336405"/>
          </a:xfrm>
          <a:custGeom>
            <a:avLst/>
            <a:gdLst/>
            <a:ahLst/>
            <a:cxnLst/>
            <a:rect r="r" b="b" t="t" l="l"/>
            <a:pathLst>
              <a:path h="2336405" w="2481298">
                <a:moveTo>
                  <a:pt x="0" y="0"/>
                </a:moveTo>
                <a:lnTo>
                  <a:pt x="2481298" y="0"/>
                </a:lnTo>
                <a:lnTo>
                  <a:pt x="2481298" y="2336404"/>
                </a:lnTo>
                <a:lnTo>
                  <a:pt x="0" y="2336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26763" y="6554997"/>
            <a:ext cx="3378720" cy="649020"/>
          </a:xfrm>
          <a:custGeom>
            <a:avLst/>
            <a:gdLst/>
            <a:ahLst/>
            <a:cxnLst/>
            <a:rect r="r" b="b" t="t" l="l"/>
            <a:pathLst>
              <a:path h="649020" w="3378720">
                <a:moveTo>
                  <a:pt x="0" y="0"/>
                </a:moveTo>
                <a:lnTo>
                  <a:pt x="3378720" y="0"/>
                </a:lnTo>
                <a:lnTo>
                  <a:pt x="3378720" y="649019"/>
                </a:lnTo>
                <a:lnTo>
                  <a:pt x="0" y="64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11560186" y="7562418"/>
            <a:ext cx="687787" cy="0"/>
          </a:xfrm>
          <a:prstGeom prst="line">
            <a:avLst/>
          </a:prstGeom>
          <a:ln cap="flat" w="38100">
            <a:solidFill>
              <a:srgbClr val="0F0F0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 flipH="true">
            <a:off x="11359072" y="9296787"/>
            <a:ext cx="687787" cy="0"/>
          </a:xfrm>
          <a:prstGeom prst="line">
            <a:avLst/>
          </a:prstGeom>
          <a:ln cap="flat" w="38100">
            <a:solidFill>
              <a:srgbClr val="0F0F0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1488940">
            <a:off x="13764518" y="8173765"/>
            <a:ext cx="998689" cy="1545360"/>
          </a:xfrm>
          <a:custGeom>
            <a:avLst/>
            <a:gdLst/>
            <a:ahLst/>
            <a:cxnLst/>
            <a:rect r="r" b="b" t="t" l="l"/>
            <a:pathLst>
              <a:path h="1545360" w="998689">
                <a:moveTo>
                  <a:pt x="0" y="0"/>
                </a:moveTo>
                <a:lnTo>
                  <a:pt x="998689" y="0"/>
                </a:lnTo>
                <a:lnTo>
                  <a:pt x="998689" y="1545360"/>
                </a:lnTo>
                <a:lnTo>
                  <a:pt x="0" y="154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47973" y="3681541"/>
            <a:ext cx="4390302" cy="2712191"/>
          </a:xfrm>
          <a:custGeom>
            <a:avLst/>
            <a:gdLst/>
            <a:ahLst/>
            <a:cxnLst/>
            <a:rect r="r" b="b" t="t" l="l"/>
            <a:pathLst>
              <a:path h="2712191" w="4390302">
                <a:moveTo>
                  <a:pt x="0" y="0"/>
                </a:moveTo>
                <a:lnTo>
                  <a:pt x="4390302" y="0"/>
                </a:lnTo>
                <a:lnTo>
                  <a:pt x="4390302" y="2712191"/>
                </a:lnTo>
                <a:lnTo>
                  <a:pt x="0" y="27121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Braccio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4860" y="2719704"/>
            <a:ext cx="14615815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FF3131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Comment effectuer une conversion de coordonnées ?(2D -&gt; 3D)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14860" y="3888059"/>
            <a:ext cx="7819549" cy="1999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707" indent="-205353" lvl="1">
              <a:lnSpc>
                <a:spcPts val="2663"/>
              </a:lnSpc>
              <a:buFont typeface="Arial"/>
              <a:buChar char="•"/>
            </a:pPr>
            <a:r>
              <a:rPr lang="en-US" sz="1902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 Créer un ensemble de données</a:t>
            </a:r>
          </a:p>
          <a:p>
            <a:pPr algn="l">
              <a:lnSpc>
                <a:spcPts val="2663"/>
              </a:lnSpc>
            </a:pPr>
          </a:p>
          <a:p>
            <a:pPr algn="ctr" marL="410707" indent="-205353" lvl="1">
              <a:lnSpc>
                <a:spcPts val="2663"/>
              </a:lnSpc>
              <a:buFont typeface="Arial"/>
              <a:buChar char="•"/>
            </a:pPr>
            <a:r>
              <a:rPr lang="en-US" sz="1902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Enregistrez plusieurs fois la distance entre le point 5 et le point 17 </a:t>
            </a:r>
          </a:p>
          <a:p>
            <a:pPr algn="ctr">
              <a:lnSpc>
                <a:spcPts val="2663"/>
              </a:lnSpc>
            </a:pPr>
            <a:r>
              <a:rPr lang="en-US" sz="1902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et la distance entre le poignet et la caméra（La valeur Z）</a:t>
            </a:r>
          </a:p>
          <a:p>
            <a:pPr algn="ctr">
              <a:lnSpc>
                <a:spcPts val="2663"/>
              </a:lnSpc>
            </a:pPr>
          </a:p>
          <a:p>
            <a:pPr algn="ctr" marL="410707" indent="-205353" lvl="1">
              <a:lnSpc>
                <a:spcPts val="2663"/>
              </a:lnSpc>
              <a:buFont typeface="Arial"/>
              <a:buChar char="•"/>
            </a:pPr>
            <a:r>
              <a:rPr lang="en-US" sz="1902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Utilisez Python pour dessiner des graphiques et trouver des courbes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22768" y="7213262"/>
            <a:ext cx="2433786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3131"/>
                </a:solidFill>
                <a:latin typeface="WenQuanYi"/>
                <a:ea typeface="WenQuanYi"/>
                <a:cs typeface="WenQuanYi"/>
                <a:sym typeface="WenQuanYi"/>
              </a:rPr>
              <a:t>(u,v) -&gt; (u,v,z)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69379" y="8947220"/>
            <a:ext cx="86808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MGI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22768" y="8870245"/>
            <a:ext cx="2367558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WenQuanYi"/>
                <a:ea typeface="WenQuanYi"/>
                <a:cs typeface="WenQuanYi"/>
                <a:sym typeface="WenQuanYi"/>
              </a:rPr>
              <a:t>Cinq angles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343223" y="6822357"/>
            <a:ext cx="4539614" cy="1489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53396" indent="-226698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Conversion du système de coordonnées</a:t>
            </a:r>
          </a:p>
          <a:p>
            <a:pPr algn="ctr" marL="453396" indent="-226698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Ajuster les paramètres grâce à des expériences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50589" y="8727440"/>
            <a:ext cx="996553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3131"/>
                </a:solidFill>
                <a:latin typeface="WenQuanYi"/>
                <a:ea typeface="WenQuanYi"/>
                <a:cs typeface="WenQuanYi"/>
                <a:sym typeface="WenQuanYi"/>
              </a:rPr>
              <a:t>(x,y,z)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69525" y="4508619"/>
            <a:ext cx="6392263" cy="3723493"/>
          </a:xfrm>
          <a:custGeom>
            <a:avLst/>
            <a:gdLst/>
            <a:ahLst/>
            <a:cxnLst/>
            <a:rect r="r" b="b" t="t" l="l"/>
            <a:pathLst>
              <a:path h="3723493" w="6392263">
                <a:moveTo>
                  <a:pt x="0" y="0"/>
                </a:moveTo>
                <a:lnTo>
                  <a:pt x="6392263" y="0"/>
                </a:lnTo>
                <a:lnTo>
                  <a:pt x="6392263" y="3723493"/>
                </a:lnTo>
                <a:lnTo>
                  <a:pt x="0" y="372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Braccio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4860" y="2719704"/>
            <a:ext cx="16973140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FF3131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Pourquoi devrais-je concevoir mon propre algorithme pour calculer la valeur Z 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8618" y="6001822"/>
            <a:ext cx="7376517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EFEFE"/>
                </a:solidFill>
                <a:latin typeface="WenQuanYi"/>
                <a:ea typeface="WenQuanYi"/>
                <a:cs typeface="WenQuanYi"/>
                <a:sym typeface="WenQuanYi"/>
              </a:rPr>
              <a:t>La valeur Z de mon algorithme(Distance calculée)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EFEFE"/>
                </a:solidFill>
                <a:latin typeface="WenQuanYi"/>
                <a:ea typeface="WenQuanYi"/>
                <a:cs typeface="WenQuanYi"/>
                <a:sym typeface="WenQuanYi"/>
              </a:rPr>
              <a:t>sera plus proche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EFEFE"/>
                </a:solidFill>
                <a:latin typeface="WenQuanYi"/>
                <a:ea typeface="WenQuanYi"/>
                <a:cs typeface="WenQuanYi"/>
                <a:sym typeface="WenQuanYi"/>
              </a:rPr>
              <a:t>de la valeur souhaitée(Distance réelle).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4860" y="4451469"/>
            <a:ext cx="635269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WenQuanYi"/>
                <a:ea typeface="WenQuanYi"/>
                <a:cs typeface="WenQuanYi"/>
                <a:sym typeface="WenQuanYi"/>
              </a:rPr>
              <a:t>la distance entre mon poignet et la caméra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1355" y="3639236"/>
            <a:ext cx="16973140" cy="4879778"/>
          </a:xfrm>
          <a:custGeom>
            <a:avLst/>
            <a:gdLst/>
            <a:ahLst/>
            <a:cxnLst/>
            <a:rect r="r" b="b" t="t" l="l"/>
            <a:pathLst>
              <a:path h="4879778" w="16973140">
                <a:moveTo>
                  <a:pt x="0" y="0"/>
                </a:moveTo>
                <a:lnTo>
                  <a:pt x="16973140" y="0"/>
                </a:lnTo>
                <a:lnTo>
                  <a:pt x="16973140" y="4879777"/>
                </a:lnTo>
                <a:lnTo>
                  <a:pt x="0" y="4879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16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880988"/>
            <a:ext cx="12413788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953564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12413788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1953564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Résultats : Pepper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6774" y="3199175"/>
            <a:ext cx="16072526" cy="529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6"/>
              </a:lnSpc>
            </a:pPr>
            <a:r>
              <a:rPr lang="en-US" sz="3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 système conçu permet désormais à Pepper d’imiter les mouvements suivants :</a:t>
            </a:r>
          </a:p>
          <a:p>
            <a:pPr algn="l">
              <a:lnSpc>
                <a:spcPts val="7076"/>
              </a:lnSpc>
            </a:pPr>
            <a:r>
              <a:rPr lang="en-US" sz="3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 marL="804142" indent="-402071" lvl="1">
              <a:lnSpc>
                <a:spcPts val="7076"/>
              </a:lnSpc>
              <a:buFont typeface="Arial"/>
              <a:buChar char="•"/>
            </a:pPr>
            <a:r>
              <a:rPr lang="en-US" sz="3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Bras (gauche et droit) </a:t>
            </a:r>
          </a:p>
          <a:p>
            <a:pPr algn="l" marL="804142" indent="-402071" lvl="1">
              <a:lnSpc>
                <a:spcPts val="7076"/>
              </a:lnSpc>
              <a:buFont typeface="Arial"/>
              <a:buChar char="•"/>
            </a:pPr>
            <a:r>
              <a:rPr lang="en-US" sz="3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Tête </a:t>
            </a:r>
          </a:p>
          <a:p>
            <a:pPr algn="l" marL="804142" indent="-402071" lvl="1">
              <a:lnSpc>
                <a:spcPts val="7076"/>
              </a:lnSpc>
              <a:buFont typeface="Arial"/>
              <a:buChar char="•"/>
            </a:pPr>
            <a:r>
              <a:rPr lang="en-US" sz="372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Main (ouverture fermeture de la main gauche / droite)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12413788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548237"/>
            <a:ext cx="6913104" cy="4145288"/>
          </a:xfrm>
          <a:custGeom>
            <a:avLst/>
            <a:gdLst/>
            <a:ahLst/>
            <a:cxnLst/>
            <a:rect r="r" b="b" t="t" l="l"/>
            <a:pathLst>
              <a:path h="4145288" w="6913104">
                <a:moveTo>
                  <a:pt x="0" y="0"/>
                </a:moveTo>
                <a:lnTo>
                  <a:pt x="6913104" y="0"/>
                </a:lnTo>
                <a:lnTo>
                  <a:pt x="6913104" y="4145287"/>
                </a:lnTo>
                <a:lnTo>
                  <a:pt x="0" y="414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37050" y="4431491"/>
            <a:ext cx="7783196" cy="2378778"/>
          </a:xfrm>
          <a:custGeom>
            <a:avLst/>
            <a:gdLst/>
            <a:ahLst/>
            <a:cxnLst/>
            <a:rect r="r" b="b" t="t" l="l"/>
            <a:pathLst>
              <a:path h="2378778" w="7783196">
                <a:moveTo>
                  <a:pt x="0" y="0"/>
                </a:moveTo>
                <a:lnTo>
                  <a:pt x="7783196" y="0"/>
                </a:lnTo>
                <a:lnTo>
                  <a:pt x="7783196" y="2378779"/>
                </a:lnTo>
                <a:lnTo>
                  <a:pt x="0" y="2378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18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4860" y="1953564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Résultats : Pepper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950508"/>
            <a:ext cx="6913104" cy="1942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785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Angles réels mesurés par </a:t>
            </a:r>
            <a:r>
              <a:rPr lang="en-US" sz="2785" b="true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compas</a:t>
            </a:r>
            <a:r>
              <a:rPr lang="en-US" sz="2785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 pour le coude</a:t>
            </a:r>
            <a:r>
              <a:rPr lang="en-US" sz="2785" b="true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et </a:t>
            </a:r>
            <a:r>
              <a:rPr lang="en-US" sz="2785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comparée avec ceux calculés par notre programme --&gt; Précision de +/-6° validée.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14122" y="7875309"/>
            <a:ext cx="6913104" cy="145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785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Délai mesuré entre le mouvement de l’humain et Pepper par </a:t>
            </a:r>
            <a:r>
              <a:rPr lang="en-US" sz="2785" b="true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chronométre </a:t>
            </a:r>
          </a:p>
          <a:p>
            <a:pPr algn="l">
              <a:lnSpc>
                <a:spcPts val="3899"/>
              </a:lnSpc>
            </a:pPr>
            <a:r>
              <a:rPr lang="en-US" sz="2785" b="true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--&gt; Décalage &lt; 1s validé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12413788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19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1953564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Résultats : Braccio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6774" y="3561750"/>
            <a:ext cx="16072526" cy="605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4142" indent="-402071" lvl="1">
              <a:lnSpc>
                <a:spcPts val="8119"/>
              </a:lnSpc>
              <a:buFont typeface="Arial"/>
              <a:buChar char="•"/>
            </a:pPr>
            <a:r>
              <a:rPr lang="en-US" sz="3724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Le système développé permet à </a:t>
            </a:r>
            <a:r>
              <a:rPr lang="en-US" b="true" sz="3724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la version virtuelle de Braccio (sous Unity)</a:t>
            </a:r>
            <a:r>
              <a:rPr lang="en-US" sz="3724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d'ajuster l'</a:t>
            </a:r>
            <a:r>
              <a:rPr lang="en-US" b="true" sz="3724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ensemble de ses articulations</a:t>
            </a:r>
            <a:r>
              <a:rPr lang="en-US" sz="3724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pour atteindre une position spécifique dans son espace.</a:t>
            </a:r>
          </a:p>
          <a:p>
            <a:pPr algn="l" marL="804142" indent="-402071" lvl="1">
              <a:lnSpc>
                <a:spcPts val="8119"/>
              </a:lnSpc>
              <a:buFont typeface="Arial"/>
              <a:buChar char="•"/>
            </a:pPr>
            <a:r>
              <a:rPr lang="en-US" sz="3724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Il reste encore</a:t>
            </a:r>
            <a:r>
              <a:rPr lang="en-US" sz="3724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 à tester notre programme directement sur le robot physique Braccio. </a:t>
            </a:r>
          </a:p>
          <a:p>
            <a:pPr algn="l">
              <a:lnSpc>
                <a:spcPts val="811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363357"/>
            <a:ext cx="11556954" cy="752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Introduction</a:t>
            </a: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Organisation du projet</a:t>
            </a: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</a:t>
            </a: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Démonstrations et livrables</a:t>
            </a:r>
          </a:p>
          <a:p>
            <a:pPr algn="l" marL="777237" indent="-388618" lvl="1">
              <a:lnSpc>
                <a:spcPts val="7559"/>
              </a:lnSpc>
              <a:buAutoNum type="arabicPeriod" startAt="1"/>
            </a:pPr>
            <a:r>
              <a:rPr lang="en-US" b="true" sz="3599" spc="568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Perspective d’avenir</a:t>
            </a:r>
          </a:p>
          <a:p>
            <a:pPr algn="l">
              <a:lnSpc>
                <a:spcPts val="755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314860" y="880988"/>
            <a:ext cx="4335991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PLAN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02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12413788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BILAN ET RÉSULTATS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24391" y="3899111"/>
            <a:ext cx="12839219" cy="3844807"/>
          </a:xfrm>
          <a:custGeom>
            <a:avLst/>
            <a:gdLst/>
            <a:ahLst/>
            <a:cxnLst/>
            <a:rect r="r" b="b" t="t" l="l"/>
            <a:pathLst>
              <a:path h="3844807" w="12839219">
                <a:moveTo>
                  <a:pt x="0" y="0"/>
                </a:moveTo>
                <a:lnTo>
                  <a:pt x="12839218" y="0"/>
                </a:lnTo>
                <a:lnTo>
                  <a:pt x="12839218" y="3844807"/>
                </a:lnTo>
                <a:lnTo>
                  <a:pt x="0" y="3844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20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953564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Résultats : Braccio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86281" y="8754745"/>
            <a:ext cx="10715438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785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Délai mesuré entre le mouvement de l’humain et Braccio mesuré par </a:t>
            </a:r>
            <a:r>
              <a:rPr lang="en-US" sz="2785" b="true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chronométre ---&gt; Décalage &lt; 1s validé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33363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DÉMONSTRATIONS ET LIVRABLES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21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2287984"/>
            <a:ext cx="620689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Livrables Pepper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3841" y="2289162"/>
            <a:ext cx="609177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Livrables Braccio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4860" y="3622754"/>
            <a:ext cx="7521754" cy="535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2" indent="-313056" lvl="1">
              <a:lnSpc>
                <a:spcPts val="4756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Un système fonctionnel permettant à Pepper de reproduire les mouvements humains (Bras, tête et main) en temps réel. </a:t>
            </a:r>
          </a:p>
          <a:p>
            <a:pPr algn="l">
              <a:lnSpc>
                <a:spcPts val="4756"/>
              </a:lnSpc>
            </a:pPr>
          </a:p>
          <a:p>
            <a:pPr algn="l" marL="626112" indent="-313056" lvl="1">
              <a:lnSpc>
                <a:spcPts val="4756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Documentation technique sur le fonctionnement et le déploiement du système.</a:t>
            </a:r>
          </a:p>
          <a:p>
            <a:pPr algn="l">
              <a:lnSpc>
                <a:spcPts val="4756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072741" y="3689429"/>
            <a:ext cx="7521754" cy="563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Un système simulant et contrôlant les mouvements de la version virtualisée dans Unity du  bras Braccio en temps réel.</a:t>
            </a:r>
          </a:p>
          <a:p>
            <a:pPr algn="l">
              <a:lnSpc>
                <a:spcPts val="4060"/>
              </a:lnSpc>
            </a:pPr>
          </a:p>
          <a:p>
            <a:pPr algn="l">
              <a:lnSpc>
                <a:spcPts val="4060"/>
              </a:lnSpc>
            </a:pP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TT Lakes Neue"/>
                <a:ea typeface="TT Lakes Neue"/>
                <a:cs typeface="TT Lakes Neue"/>
                <a:sym typeface="TT Lakes Neue"/>
              </a:rPr>
              <a:t>Documentation technique sur le fonctionnement et le déploiement du système.</a:t>
            </a:r>
          </a:p>
          <a:p>
            <a:pPr algn="l">
              <a:lnSpc>
                <a:spcPts val="4060"/>
              </a:lnSpc>
            </a:pPr>
          </a:p>
          <a:p>
            <a:pPr algn="l">
              <a:lnSpc>
                <a:spcPts val="406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33363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DÉMONSTRATIONS ET LIVRABLES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347" t="0" r="347" b="0"/>
          <a:stretch>
            <a:fillRect/>
          </a:stretch>
        </p:blipFill>
        <p:spPr>
          <a:xfrm flipH="false" flipV="false" rot="0">
            <a:off x="3351652" y="2796791"/>
            <a:ext cx="12482463" cy="711500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 22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582432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Pepper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33363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DÉMONSTRATIONS ET LIVRABLES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23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1582432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Pepper</a:t>
            </a:r>
          </a:p>
        </p:txBody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0.0000" end="2866.6670"/>
                </p14:media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764364" y="2742987"/>
            <a:ext cx="12759272" cy="7177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33363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DÉMONSTRATIONS ET LIVRABLES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5544" r="0" b="0"/>
          <a:stretch>
            <a:fillRect/>
          </a:stretch>
        </p:blipFill>
        <p:spPr>
          <a:xfrm flipH="false" flipV="false" rot="0">
            <a:off x="1314860" y="2383234"/>
            <a:ext cx="14523720" cy="777328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582432"/>
            <a:ext cx="172352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Braccio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33363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PERSPECTIVES D’AVENIR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19889" y="6012895"/>
            <a:ext cx="6648221" cy="3689763"/>
          </a:xfrm>
          <a:custGeom>
            <a:avLst/>
            <a:gdLst/>
            <a:ahLst/>
            <a:cxnLst/>
            <a:rect r="r" b="b" t="t" l="l"/>
            <a:pathLst>
              <a:path h="3689763" w="6648221">
                <a:moveTo>
                  <a:pt x="0" y="0"/>
                </a:moveTo>
                <a:lnTo>
                  <a:pt x="6648222" y="0"/>
                </a:lnTo>
                <a:lnTo>
                  <a:pt x="6648222" y="3689763"/>
                </a:lnTo>
                <a:lnTo>
                  <a:pt x="0" y="3689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2365" y="2517506"/>
            <a:ext cx="16772130" cy="380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91" indent="-334646" lvl="1">
              <a:lnSpc>
                <a:spcPts val="7750"/>
              </a:lnSpc>
              <a:buFont typeface="Arial"/>
              <a:buChar char="•"/>
            </a:pPr>
            <a:r>
              <a:rPr lang="en-US" sz="3100" spc="9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Intégration de modèles avancés pour une reconnaissance gestuelle plus complexe</a:t>
            </a:r>
          </a:p>
          <a:p>
            <a:pPr algn="just" marL="669291" indent="-334646" lvl="1">
              <a:lnSpc>
                <a:spcPts val="7750"/>
              </a:lnSpc>
              <a:buFont typeface="Arial"/>
              <a:buChar char="•"/>
            </a:pPr>
            <a:r>
              <a:rPr lang="en-US" sz="3100" spc="9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Optimisation des algorithmes </a:t>
            </a:r>
          </a:p>
          <a:p>
            <a:pPr algn="just" marL="669291" indent="-334646" lvl="1">
              <a:lnSpc>
                <a:spcPts val="7750"/>
              </a:lnSpc>
              <a:buFont typeface="Arial"/>
              <a:buChar char="•"/>
            </a:pPr>
            <a:r>
              <a:rPr lang="en-US" sz="3100" spc="9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Extension du système à d’autres robots ou domaines collaboratifs </a:t>
            </a:r>
          </a:p>
          <a:p>
            <a:pPr algn="just">
              <a:lnSpc>
                <a:spcPts val="7750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37106" y="1095375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REMERCIEMENTS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27463" y="2659298"/>
            <a:ext cx="14233073" cy="58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2"/>
              </a:lnSpc>
            </a:pPr>
            <a:r>
              <a:rPr lang="en-US" sz="410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M. Sebastien Lengagne</a:t>
            </a:r>
          </a:p>
          <a:p>
            <a:pPr algn="ctr">
              <a:lnSpc>
                <a:spcPts val="9452"/>
              </a:lnSpc>
            </a:pPr>
            <a:r>
              <a:rPr lang="en-US" sz="410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M. Jacques Laffont</a:t>
            </a:r>
          </a:p>
          <a:p>
            <a:pPr algn="ctr">
              <a:lnSpc>
                <a:spcPts val="9452"/>
              </a:lnSpc>
            </a:pPr>
            <a:r>
              <a:rPr lang="en-US" sz="410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M. François Kersulec </a:t>
            </a:r>
          </a:p>
          <a:p>
            <a:pPr algn="ctr">
              <a:lnSpc>
                <a:spcPts val="9452"/>
              </a:lnSpc>
            </a:pPr>
            <a:r>
              <a:rPr lang="en-US" sz="410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Mme. Myriam Doghmi</a:t>
            </a:r>
          </a:p>
          <a:p>
            <a:pPr algn="ctr">
              <a:lnSpc>
                <a:spcPts val="9452"/>
              </a:lnSpc>
            </a:pPr>
            <a:r>
              <a:rPr lang="en-US" sz="4109">
                <a:solidFill>
                  <a:srgbClr val="FDFEFE"/>
                </a:solidFill>
                <a:latin typeface="TT Lakes Neue"/>
                <a:ea typeface="TT Lakes Neue"/>
                <a:cs typeface="TT Lakes Neue"/>
                <a:sym typeface="TT Lakes Neue"/>
              </a:rPr>
              <a:t>Etudiants Sous-traitants du Génie électrique 4éme année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37106" y="4805599"/>
            <a:ext cx="12413788" cy="74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b="true" sz="53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MERCI POUR VOTRE ATTENTION !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9537603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INTRODUCTION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14769" y="4078617"/>
            <a:ext cx="5979726" cy="2129766"/>
          </a:xfrm>
          <a:custGeom>
            <a:avLst/>
            <a:gdLst/>
            <a:ahLst/>
            <a:cxnLst/>
            <a:rect r="r" b="b" t="t" l="l"/>
            <a:pathLst>
              <a:path h="2129766" w="5979726">
                <a:moveTo>
                  <a:pt x="0" y="0"/>
                </a:moveTo>
                <a:lnTo>
                  <a:pt x="5979726" y="0"/>
                </a:lnTo>
                <a:lnTo>
                  <a:pt x="5979726" y="2129766"/>
                </a:lnTo>
                <a:lnTo>
                  <a:pt x="0" y="2129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03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944039"/>
            <a:ext cx="2941558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4860" y="3240381"/>
            <a:ext cx="8716338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Client :  </a:t>
            </a: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M. Sébastien Lengagne  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Buts :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Offrir une vitrine technologique pour des événements.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our les </a:t>
            </a: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recherches en perception et interaction robotique.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80988"/>
            <a:ext cx="9537603" cy="116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6"/>
              </a:lnSpc>
              <a:spcBef>
                <a:spcPct val="0"/>
              </a:spcBef>
            </a:pPr>
            <a:r>
              <a:rPr lang="en-US" b="true" sz="843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INTRODUCTION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18193" y="2824149"/>
            <a:ext cx="3759106" cy="3759106"/>
          </a:xfrm>
          <a:custGeom>
            <a:avLst/>
            <a:gdLst/>
            <a:ahLst/>
            <a:cxnLst/>
            <a:rect r="r" b="b" t="t" l="l"/>
            <a:pathLst>
              <a:path h="3759106" w="3759106">
                <a:moveTo>
                  <a:pt x="0" y="0"/>
                </a:moveTo>
                <a:lnTo>
                  <a:pt x="3759106" y="0"/>
                </a:lnTo>
                <a:lnTo>
                  <a:pt x="3759106" y="3759106"/>
                </a:lnTo>
                <a:lnTo>
                  <a:pt x="0" y="3759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944039"/>
            <a:ext cx="4816435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Problèmatique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58599" y="3745661"/>
            <a:ext cx="7545003" cy="347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b="true" sz="3299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"Comment permettre à un robot humanoïde (Pepper) et un bras robotique (Braccio) d’imiter/suivre avec précision et fluidité les mouvements humains tout en restant en temps réel ?"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852463" y="5523026"/>
            <a:ext cx="2706181" cy="4054204"/>
          </a:xfrm>
          <a:custGeom>
            <a:avLst/>
            <a:gdLst/>
            <a:ahLst/>
            <a:cxnLst/>
            <a:rect r="r" b="b" t="t" l="l"/>
            <a:pathLst>
              <a:path h="4054204" w="2706181">
                <a:moveTo>
                  <a:pt x="0" y="0"/>
                </a:moveTo>
                <a:lnTo>
                  <a:pt x="2706181" y="0"/>
                </a:lnTo>
                <a:lnTo>
                  <a:pt x="2706181" y="4054204"/>
                </a:lnTo>
                <a:lnTo>
                  <a:pt x="0" y="405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58714" y="2383234"/>
            <a:ext cx="10635781" cy="6891273"/>
          </a:xfrm>
          <a:custGeom>
            <a:avLst/>
            <a:gdLst/>
            <a:ahLst/>
            <a:cxnLst/>
            <a:rect r="r" b="b" t="t" l="l"/>
            <a:pathLst>
              <a:path h="6891273" w="10635781">
                <a:moveTo>
                  <a:pt x="0" y="0"/>
                </a:moveTo>
                <a:lnTo>
                  <a:pt x="10635781" y="0"/>
                </a:lnTo>
                <a:lnTo>
                  <a:pt x="10635781" y="6891273"/>
                </a:lnTo>
                <a:lnTo>
                  <a:pt x="0" y="6891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37" t="-21013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3076273"/>
            <a:ext cx="1418153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WBS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ORGANISATION DU PROJET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ORGANISATION DU PROJET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8858" y="2942351"/>
            <a:ext cx="17564584" cy="6454985"/>
          </a:xfrm>
          <a:custGeom>
            <a:avLst/>
            <a:gdLst/>
            <a:ahLst/>
            <a:cxnLst/>
            <a:rect r="r" b="b" t="t" l="l"/>
            <a:pathLst>
              <a:path h="6454985" w="17564584">
                <a:moveTo>
                  <a:pt x="0" y="0"/>
                </a:moveTo>
                <a:lnTo>
                  <a:pt x="17564584" y="0"/>
                </a:lnTo>
                <a:lnTo>
                  <a:pt x="17564584" y="6454985"/>
                </a:lnTo>
                <a:lnTo>
                  <a:pt x="0" y="6454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804913"/>
            <a:ext cx="2192655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GANTT</a:t>
            </a:r>
          </a:p>
        </p:txBody>
      </p:sp>
      <p:sp>
        <p:nvSpPr>
          <p:cNvPr name="AutoShape 7" id="7"/>
          <p:cNvSpPr/>
          <p:nvPr/>
        </p:nvSpPr>
        <p:spPr>
          <a:xfrm>
            <a:off x="9453592" y="2942351"/>
            <a:ext cx="0" cy="6454985"/>
          </a:xfrm>
          <a:prstGeom prst="line">
            <a:avLst/>
          </a:prstGeom>
          <a:ln cap="flat" w="57150">
            <a:solidFill>
              <a:srgbClr val="FF31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flipH="true">
            <a:off x="16696261" y="2942351"/>
            <a:ext cx="0" cy="6454985"/>
          </a:xfrm>
          <a:prstGeom prst="line">
            <a:avLst/>
          </a:prstGeom>
          <a:ln cap="flat" w="57150">
            <a:solidFill>
              <a:srgbClr val="FF31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5994856" y="6327270"/>
            <a:ext cx="2704267" cy="1064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5CE1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Miroir Pepper</a:t>
            </a:r>
          </a:p>
          <a:p>
            <a:pPr algn="ctr">
              <a:lnSpc>
                <a:spcPts val="434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1195582" y="4079241"/>
            <a:ext cx="2764631" cy="1064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5CE1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Miroir Braccio</a:t>
            </a:r>
          </a:p>
          <a:p>
            <a:pPr algn="ctr">
              <a:lnSpc>
                <a:spcPts val="434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846695" y="4778963"/>
            <a:ext cx="1136747" cy="69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303" b="true">
                <a:solidFill>
                  <a:srgbClr val="5CE1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Finalisation de Rédaction</a:t>
            </a:r>
          </a:p>
          <a:p>
            <a:pPr algn="ctr">
              <a:lnSpc>
                <a:spcPts val="1824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ORGANISATION DU PROJET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48261" y="3049760"/>
            <a:ext cx="11991479" cy="6745207"/>
          </a:xfrm>
          <a:custGeom>
            <a:avLst/>
            <a:gdLst/>
            <a:ahLst/>
            <a:cxnLst/>
            <a:rect r="r" b="b" t="t" l="l"/>
            <a:pathLst>
              <a:path h="6745207" w="11991479">
                <a:moveTo>
                  <a:pt x="0" y="0"/>
                </a:moveTo>
                <a:lnTo>
                  <a:pt x="11991478" y="0"/>
                </a:lnTo>
                <a:lnTo>
                  <a:pt x="11991478" y="6745207"/>
                </a:lnTo>
                <a:lnTo>
                  <a:pt x="0" y="674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07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Cahier de charges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08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Pepper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141889" y="4640579"/>
            <a:ext cx="4983987" cy="4045579"/>
          </a:xfrm>
          <a:custGeom>
            <a:avLst/>
            <a:gdLst/>
            <a:ahLst/>
            <a:cxnLst/>
            <a:rect r="r" b="b" t="t" l="l"/>
            <a:pathLst>
              <a:path h="4045579" w="4983987">
                <a:moveTo>
                  <a:pt x="0" y="0"/>
                </a:moveTo>
                <a:lnTo>
                  <a:pt x="4983987" y="0"/>
                </a:lnTo>
                <a:lnTo>
                  <a:pt x="4983987" y="4045580"/>
                </a:lnTo>
                <a:lnTo>
                  <a:pt x="0" y="4045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2964" y="5441729"/>
            <a:ext cx="3675730" cy="2443279"/>
          </a:xfrm>
          <a:custGeom>
            <a:avLst/>
            <a:gdLst/>
            <a:ahLst/>
            <a:cxnLst/>
            <a:rect r="r" b="b" t="t" l="l"/>
            <a:pathLst>
              <a:path h="2443279" w="3675730">
                <a:moveTo>
                  <a:pt x="0" y="0"/>
                </a:moveTo>
                <a:lnTo>
                  <a:pt x="3675730" y="0"/>
                </a:lnTo>
                <a:lnTo>
                  <a:pt x="3675730" y="2443279"/>
                </a:lnTo>
                <a:lnTo>
                  <a:pt x="0" y="244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3712306" y="6730043"/>
            <a:ext cx="2622667" cy="1905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10869705" y="6710993"/>
            <a:ext cx="3101939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971643" y="5071686"/>
            <a:ext cx="3899564" cy="3278615"/>
          </a:xfrm>
          <a:custGeom>
            <a:avLst/>
            <a:gdLst/>
            <a:ahLst/>
            <a:cxnLst/>
            <a:rect r="r" b="b" t="t" l="l"/>
            <a:pathLst>
              <a:path h="3278615" w="3899564">
                <a:moveTo>
                  <a:pt x="0" y="0"/>
                </a:moveTo>
                <a:lnTo>
                  <a:pt x="3899565" y="0"/>
                </a:lnTo>
                <a:lnTo>
                  <a:pt x="3899565" y="3278615"/>
                </a:lnTo>
                <a:lnTo>
                  <a:pt x="0" y="3278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125876" y="5239298"/>
            <a:ext cx="2814108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Mediapipe Solutions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4860" y="2719704"/>
            <a:ext cx="10026968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b="true" sz="3499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Capture des mouvements humains (Pepper)</a:t>
            </a:r>
          </a:p>
          <a:p>
            <a:pPr algn="l">
              <a:lnSpc>
                <a:spcPts val="4899"/>
              </a:lnSpc>
            </a:pPr>
          </a:p>
          <a:p>
            <a:pPr algn="l">
              <a:lnSpc>
                <a:spcPts val="489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7461000" y="8714734"/>
            <a:ext cx="2814108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Traitement de l’image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40">
                <a:alpha val="100000"/>
              </a:srgbClr>
            </a:gs>
            <a:gs pos="100000">
              <a:srgbClr val="3D6D81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860" y="861938"/>
            <a:ext cx="1510638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  <a:spcBef>
                <a:spcPct val="0"/>
              </a:spcBef>
            </a:pPr>
            <a:r>
              <a:rPr lang="en-US" b="true" sz="7500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RÉALISATION TECHNIQUE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53" y="432268"/>
            <a:ext cx="1987094" cy="1950965"/>
          </a:xfrm>
          <a:custGeom>
            <a:avLst/>
            <a:gdLst/>
            <a:ahLst/>
            <a:cxnLst/>
            <a:rect r="r" b="b" t="t" l="l"/>
            <a:pathLst>
              <a:path h="1950965" w="1987094">
                <a:moveTo>
                  <a:pt x="0" y="0"/>
                </a:moveTo>
                <a:lnTo>
                  <a:pt x="1987094" y="0"/>
                </a:lnTo>
                <a:lnTo>
                  <a:pt x="1987094" y="1950966"/>
                </a:lnTo>
                <a:lnTo>
                  <a:pt x="0" y="195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87244" y="4465544"/>
            <a:ext cx="1561985" cy="472501"/>
          </a:xfrm>
          <a:custGeom>
            <a:avLst/>
            <a:gdLst/>
            <a:ahLst/>
            <a:cxnLst/>
            <a:rect r="r" b="b" t="t" l="l"/>
            <a:pathLst>
              <a:path h="472501" w="1561985">
                <a:moveTo>
                  <a:pt x="0" y="0"/>
                </a:moveTo>
                <a:lnTo>
                  <a:pt x="1561985" y="0"/>
                </a:lnTo>
                <a:lnTo>
                  <a:pt x="1561985" y="472501"/>
                </a:lnTo>
                <a:lnTo>
                  <a:pt x="0" y="47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47586" y="4417123"/>
            <a:ext cx="3131381" cy="569342"/>
          </a:xfrm>
          <a:custGeom>
            <a:avLst/>
            <a:gdLst/>
            <a:ahLst/>
            <a:cxnLst/>
            <a:rect r="r" b="b" t="t" l="l"/>
            <a:pathLst>
              <a:path h="569342" w="3131381">
                <a:moveTo>
                  <a:pt x="0" y="0"/>
                </a:moveTo>
                <a:lnTo>
                  <a:pt x="3131381" y="0"/>
                </a:lnTo>
                <a:lnTo>
                  <a:pt x="3131381" y="569342"/>
                </a:lnTo>
                <a:lnTo>
                  <a:pt x="0" y="569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95924" y="4406075"/>
            <a:ext cx="403470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Landmarks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739517" y="4417123"/>
            <a:ext cx="3284355" cy="597155"/>
          </a:xfrm>
          <a:custGeom>
            <a:avLst/>
            <a:gdLst/>
            <a:ahLst/>
            <a:cxnLst/>
            <a:rect r="r" b="b" t="t" l="l"/>
            <a:pathLst>
              <a:path h="597155" w="3284355">
                <a:moveTo>
                  <a:pt x="0" y="0"/>
                </a:moveTo>
                <a:lnTo>
                  <a:pt x="3284355" y="0"/>
                </a:lnTo>
                <a:lnTo>
                  <a:pt x="3284355" y="597156"/>
                </a:lnTo>
                <a:lnTo>
                  <a:pt x="0" y="597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287855" y="4378262"/>
            <a:ext cx="403470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Vecteurs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178967" y="4493358"/>
            <a:ext cx="1561985" cy="472501"/>
          </a:xfrm>
          <a:custGeom>
            <a:avLst/>
            <a:gdLst/>
            <a:ahLst/>
            <a:cxnLst/>
            <a:rect r="r" b="b" t="t" l="l"/>
            <a:pathLst>
              <a:path h="472501" w="1561985">
                <a:moveTo>
                  <a:pt x="0" y="0"/>
                </a:moveTo>
                <a:lnTo>
                  <a:pt x="1561986" y="0"/>
                </a:lnTo>
                <a:lnTo>
                  <a:pt x="1561986" y="472500"/>
                </a:lnTo>
                <a:lnTo>
                  <a:pt x="0" y="47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1635" y="4324047"/>
            <a:ext cx="3796278" cy="690232"/>
          </a:xfrm>
          <a:custGeom>
            <a:avLst/>
            <a:gdLst/>
            <a:ahLst/>
            <a:cxnLst/>
            <a:rect r="r" b="b" t="t" l="l"/>
            <a:pathLst>
              <a:path h="690232" w="3796278">
                <a:moveTo>
                  <a:pt x="0" y="0"/>
                </a:moveTo>
                <a:lnTo>
                  <a:pt x="3796278" y="0"/>
                </a:lnTo>
                <a:lnTo>
                  <a:pt x="3796278" y="690232"/>
                </a:lnTo>
                <a:lnTo>
                  <a:pt x="0" y="690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40998" y="4368703"/>
            <a:ext cx="3284355" cy="597155"/>
          </a:xfrm>
          <a:custGeom>
            <a:avLst/>
            <a:gdLst/>
            <a:ahLst/>
            <a:cxnLst/>
            <a:rect r="r" b="b" t="t" l="l"/>
            <a:pathLst>
              <a:path h="597155" w="3284355">
                <a:moveTo>
                  <a:pt x="0" y="0"/>
                </a:moveTo>
                <a:lnTo>
                  <a:pt x="3284355" y="0"/>
                </a:lnTo>
                <a:lnTo>
                  <a:pt x="3284355" y="597155"/>
                </a:lnTo>
                <a:lnTo>
                  <a:pt x="0" y="59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189335" y="4329841"/>
            <a:ext cx="403470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313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Angles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079012" y="4513965"/>
            <a:ext cx="1561985" cy="472501"/>
          </a:xfrm>
          <a:custGeom>
            <a:avLst/>
            <a:gdLst/>
            <a:ahLst/>
            <a:cxnLst/>
            <a:rect r="r" b="b" t="t" l="l"/>
            <a:pathLst>
              <a:path h="472501" w="1561985">
                <a:moveTo>
                  <a:pt x="0" y="0"/>
                </a:moveTo>
                <a:lnTo>
                  <a:pt x="1561986" y="0"/>
                </a:lnTo>
                <a:lnTo>
                  <a:pt x="1561986" y="472500"/>
                </a:lnTo>
                <a:lnTo>
                  <a:pt x="0" y="47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100000">
            <a:off x="14739138" y="4509781"/>
            <a:ext cx="1217413" cy="2300953"/>
          </a:xfrm>
          <a:custGeom>
            <a:avLst/>
            <a:gdLst/>
            <a:ahLst/>
            <a:cxnLst/>
            <a:rect r="r" b="b" t="t" l="l"/>
            <a:pathLst>
              <a:path h="2300953" w="1217413">
                <a:moveTo>
                  <a:pt x="0" y="0"/>
                </a:moveTo>
                <a:lnTo>
                  <a:pt x="1217413" y="0"/>
                </a:lnTo>
                <a:lnTo>
                  <a:pt x="1217413" y="2300953"/>
                </a:lnTo>
                <a:lnTo>
                  <a:pt x="0" y="2300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416831" y="5385754"/>
            <a:ext cx="4358821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Contraintes angulaires de Pepper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0">
            <a:off x="9137899" y="6034666"/>
            <a:ext cx="1816165" cy="549390"/>
          </a:xfrm>
          <a:custGeom>
            <a:avLst/>
            <a:gdLst/>
            <a:ahLst/>
            <a:cxnLst/>
            <a:rect r="r" b="b" t="t" l="l"/>
            <a:pathLst>
              <a:path h="549390" w="1816165">
                <a:moveTo>
                  <a:pt x="1816165" y="0"/>
                </a:moveTo>
                <a:lnTo>
                  <a:pt x="0" y="0"/>
                </a:lnTo>
                <a:lnTo>
                  <a:pt x="0" y="549390"/>
                </a:lnTo>
                <a:lnTo>
                  <a:pt x="1816165" y="549390"/>
                </a:lnTo>
                <a:lnTo>
                  <a:pt x="18161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506439" y="6584056"/>
            <a:ext cx="3378647" cy="3571289"/>
          </a:xfrm>
          <a:custGeom>
            <a:avLst/>
            <a:gdLst/>
            <a:ahLst/>
            <a:cxnLst/>
            <a:rect r="r" b="b" t="t" l="l"/>
            <a:pathLst>
              <a:path h="3571289" w="3378647">
                <a:moveTo>
                  <a:pt x="0" y="0"/>
                </a:moveTo>
                <a:lnTo>
                  <a:pt x="3378648" y="0"/>
                </a:lnTo>
                <a:lnTo>
                  <a:pt x="3378648" y="3571290"/>
                </a:lnTo>
                <a:lnTo>
                  <a:pt x="0" y="3571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13273" y="2152968"/>
            <a:ext cx="2536843" cy="2020875"/>
          </a:xfrm>
          <a:custGeom>
            <a:avLst/>
            <a:gdLst/>
            <a:ahLst/>
            <a:cxnLst/>
            <a:rect r="r" b="b" t="t" l="l"/>
            <a:pathLst>
              <a:path h="2020875" w="2536843">
                <a:moveTo>
                  <a:pt x="0" y="0"/>
                </a:moveTo>
                <a:lnTo>
                  <a:pt x="2536843" y="0"/>
                </a:lnTo>
                <a:lnTo>
                  <a:pt x="2536843" y="2020875"/>
                </a:lnTo>
                <a:lnTo>
                  <a:pt x="0" y="2020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6175678" y="1560323"/>
            <a:ext cx="1418817" cy="26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7"/>
              </a:lnSpc>
              <a:spcBef>
                <a:spcPct val="0"/>
              </a:spcBef>
            </a:pPr>
            <a:r>
              <a:rPr lang="en-US" b="true" sz="1950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PAGE 09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14860" y="1804913"/>
            <a:ext cx="843592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 b="true">
                <a:solidFill>
                  <a:srgbClr val="FFFFFF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Miroir Pepper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14860" y="2719704"/>
            <a:ext cx="8063270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84E3F8"/>
                </a:solidFill>
                <a:latin typeface="TT Lakes Neue Bold"/>
                <a:ea typeface="TT Lakes Neue Bold"/>
                <a:cs typeface="TT Lakes Neue Bold"/>
                <a:sym typeface="TT Lakes Neue Bold"/>
              </a:rPr>
              <a:t>Mapping des mouvements (Pepper)</a:t>
            </a:r>
          </a:p>
          <a:p>
            <a:pPr algn="l">
              <a:lnSpc>
                <a:spcPts val="489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42421" y="4458590"/>
            <a:ext cx="4034706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Mediapipe + OpenCV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268237" y="6003666"/>
            <a:ext cx="4869662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Angles à transmettre  à Pepper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DAGckcI6KtI</dc:identifier>
  <dcterms:modified xsi:type="dcterms:W3CDTF">2011-08-01T06:04:30Z</dcterms:modified>
  <cp:revision>1</cp:revision>
  <dc:title>Ajouter un titre</dc:title>
</cp:coreProperties>
</file>