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7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5" r:id="rId9"/>
    <p:sldId id="296" r:id="rId10"/>
    <p:sldId id="266" r:id="rId11"/>
    <p:sldId id="301" r:id="rId12"/>
    <p:sldId id="267" r:id="rId13"/>
    <p:sldId id="268" r:id="rId14"/>
    <p:sldId id="264" r:id="rId15"/>
    <p:sldId id="280" r:id="rId16"/>
    <p:sldId id="271" r:id="rId17"/>
    <p:sldId id="302" r:id="rId18"/>
    <p:sldId id="281" r:id="rId19"/>
    <p:sldId id="272" r:id="rId20"/>
    <p:sldId id="290" r:id="rId21"/>
    <p:sldId id="291" r:id="rId22"/>
    <p:sldId id="273" r:id="rId23"/>
    <p:sldId id="292" r:id="rId24"/>
    <p:sldId id="263" r:id="rId25"/>
    <p:sldId id="274" r:id="rId26"/>
    <p:sldId id="294" r:id="rId27"/>
    <p:sldId id="295" r:id="rId28"/>
    <p:sldId id="275" r:id="rId29"/>
    <p:sldId id="276" r:id="rId30"/>
    <p:sldId id="262" r:id="rId31"/>
    <p:sldId id="283" r:id="rId32"/>
    <p:sldId id="286" r:id="rId33"/>
    <p:sldId id="293" r:id="rId34"/>
    <p:sldId id="284" r:id="rId35"/>
    <p:sldId id="285" r:id="rId36"/>
    <p:sldId id="297" r:id="rId37"/>
    <p:sldId id="287" r:id="rId38"/>
    <p:sldId id="288" r:id="rId39"/>
    <p:sldId id="289" r:id="rId40"/>
    <p:sldId id="298" r:id="rId41"/>
    <p:sldId id="299" r:id="rId42"/>
    <p:sldId id="282" r:id="rId43"/>
    <p:sldId id="278" r:id="rId44"/>
    <p:sldId id="279" r:id="rId45"/>
    <p:sldId id="30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  <a:srgbClr val="006666"/>
    <a:srgbClr val="FF0066"/>
    <a:srgbClr val="000000"/>
    <a:srgbClr val="0033CC"/>
    <a:srgbClr val="FFFF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2800" autoAdjust="0"/>
  </p:normalViewPr>
  <p:slideViewPr>
    <p:cSldViewPr>
      <p:cViewPr varScale="1">
        <p:scale>
          <a:sx n="68" d="100"/>
          <a:sy n="68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ijok\Documents\Rapport%20projet\Gantt%20pr&#233;vision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ijok\Documents\Rapport%20projet\Gantt%20pr&#233;vision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ijok\Documents\Rapport%20projet\Gantt%20pr&#233;vision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Début</c:v>
                </c:pt>
              </c:strCache>
            </c:strRef>
          </c:tx>
          <c:spPr>
            <a:noFill/>
          </c:spPr>
          <c:invertIfNegative val="0"/>
          <c:cat>
            <c:strRef>
              <c:f>Feuil1!$A$2:$A$10</c:f>
              <c:strCache>
                <c:ptCount val="9"/>
                <c:pt idx="0">
                  <c:v>0,25</c:v>
                </c:pt>
                <c:pt idx="1">
                  <c:v>Android 0,3</c:v>
                </c:pt>
                <c:pt idx="2">
                  <c:v>IA 0,5</c:v>
                </c:pt>
                <c:pt idx="3">
                  <c:v>Android 0,4</c:v>
                </c:pt>
                <c:pt idx="4">
                  <c:v>IA 0,65</c:v>
                </c:pt>
                <c:pt idx="5">
                  <c:v>Android 0,7</c:v>
                </c:pt>
                <c:pt idx="6">
                  <c:v>Android 0,8</c:v>
                </c:pt>
                <c:pt idx="7">
                  <c:v>IA 0,75</c:v>
                </c:pt>
                <c:pt idx="8">
                  <c:v>Finale 1,0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Durée</c:v>
                </c:pt>
              </c:strCache>
            </c:strRef>
          </c:tx>
          <c:invertIfNegative val="0"/>
          <c:cat>
            <c:strRef>
              <c:f>Feuil1!$A$2:$A$10</c:f>
              <c:strCache>
                <c:ptCount val="9"/>
                <c:pt idx="0">
                  <c:v>0,25</c:v>
                </c:pt>
                <c:pt idx="1">
                  <c:v>Android 0,3</c:v>
                </c:pt>
                <c:pt idx="2">
                  <c:v>IA 0,5</c:v>
                </c:pt>
                <c:pt idx="3">
                  <c:v>Android 0,4</c:v>
                </c:pt>
                <c:pt idx="4">
                  <c:v>IA 0,65</c:v>
                </c:pt>
                <c:pt idx="5">
                  <c:v>Android 0,7</c:v>
                </c:pt>
                <c:pt idx="6">
                  <c:v>Android 0,8</c:v>
                </c:pt>
                <c:pt idx="7">
                  <c:v>IA 0,75</c:v>
                </c:pt>
                <c:pt idx="8">
                  <c:v>Finale 1,0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20832"/>
        <c:axId val="71208320"/>
      </c:barChart>
      <c:catAx>
        <c:axId val="86520832"/>
        <c:scaling>
          <c:orientation val="maxMin"/>
        </c:scaling>
        <c:delete val="0"/>
        <c:axPos val="l"/>
        <c:majorTickMark val="out"/>
        <c:minorTickMark val="none"/>
        <c:tickLblPos val="nextTo"/>
        <c:crossAx val="71208320"/>
        <c:crosses val="autoZero"/>
        <c:auto val="1"/>
        <c:lblAlgn val="ctr"/>
        <c:lblOffset val="100"/>
        <c:noMultiLvlLbl val="0"/>
      </c:catAx>
      <c:valAx>
        <c:axId val="71208320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8652083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27377382472252"/>
          <c:y val="8.6338650280687754E-2"/>
          <c:w val="0.78017258872161277"/>
          <c:h val="0.908474017592816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Début</c:v>
                </c:pt>
              </c:strCache>
            </c:strRef>
          </c:tx>
          <c:spPr>
            <a:noFill/>
          </c:spPr>
          <c:invertIfNegative val="0"/>
          <c:cat>
            <c:strRef>
              <c:f>Feuil1!$A$2:$A$10</c:f>
              <c:strCache>
                <c:ptCount val="9"/>
                <c:pt idx="0">
                  <c:v>0,25</c:v>
                </c:pt>
                <c:pt idx="1">
                  <c:v>Android 0,3</c:v>
                </c:pt>
                <c:pt idx="2">
                  <c:v>IA 0,5</c:v>
                </c:pt>
                <c:pt idx="3">
                  <c:v>Android 0,4</c:v>
                </c:pt>
                <c:pt idx="4">
                  <c:v>IA 0,65</c:v>
                </c:pt>
                <c:pt idx="5">
                  <c:v>Android 0,7</c:v>
                </c:pt>
                <c:pt idx="6">
                  <c:v>Android 0,8</c:v>
                </c:pt>
                <c:pt idx="7">
                  <c:v>IA 0,75</c:v>
                </c:pt>
                <c:pt idx="8">
                  <c:v>Finale 1,0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Durée</c:v>
                </c:pt>
              </c:strCache>
            </c:strRef>
          </c:tx>
          <c:invertIfNegative val="0"/>
          <c:cat>
            <c:strRef>
              <c:f>Feuil1!$A$2:$A$10</c:f>
              <c:strCache>
                <c:ptCount val="9"/>
                <c:pt idx="0">
                  <c:v>0,25</c:v>
                </c:pt>
                <c:pt idx="1">
                  <c:v>Android 0,3</c:v>
                </c:pt>
                <c:pt idx="2">
                  <c:v>IA 0,5</c:v>
                </c:pt>
                <c:pt idx="3">
                  <c:v>Android 0,4</c:v>
                </c:pt>
                <c:pt idx="4">
                  <c:v>IA 0,65</c:v>
                </c:pt>
                <c:pt idx="5">
                  <c:v>Android 0,7</c:v>
                </c:pt>
                <c:pt idx="6">
                  <c:v>Android 0,8</c:v>
                </c:pt>
                <c:pt idx="7">
                  <c:v>IA 0,75</c:v>
                </c:pt>
                <c:pt idx="8">
                  <c:v>Finale 1,0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523392"/>
        <c:axId val="71210624"/>
      </c:barChart>
      <c:catAx>
        <c:axId val="86523392"/>
        <c:scaling>
          <c:orientation val="maxMin"/>
        </c:scaling>
        <c:delete val="0"/>
        <c:axPos val="l"/>
        <c:majorTickMark val="out"/>
        <c:minorTickMark val="none"/>
        <c:tickLblPos val="nextTo"/>
        <c:crossAx val="71210624"/>
        <c:crosses val="autoZero"/>
        <c:auto val="1"/>
        <c:lblAlgn val="ctr"/>
        <c:lblOffset val="100"/>
        <c:noMultiLvlLbl val="0"/>
      </c:catAx>
      <c:valAx>
        <c:axId val="7121062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8652339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Début</c:v>
                </c:pt>
              </c:strCache>
            </c:strRef>
          </c:tx>
          <c:spPr>
            <a:noFill/>
          </c:spPr>
          <c:invertIfNegative val="0"/>
          <c:cat>
            <c:strRef>
              <c:f>Feuil1!$A$2:$A$12</c:f>
              <c:strCache>
                <c:ptCount val="11"/>
                <c:pt idx="0">
                  <c:v>0,25</c:v>
                </c:pt>
                <c:pt idx="1">
                  <c:v>Capture image</c:v>
                </c:pt>
                <c:pt idx="2">
                  <c:v>Damier</c:v>
                </c:pt>
                <c:pt idx="3">
                  <c:v>IHM</c:v>
                </c:pt>
                <c:pt idx="4">
                  <c:v>Ia prédictive</c:v>
                </c:pt>
                <c:pt idx="5">
                  <c:v>correction distortion</c:v>
                </c:pt>
                <c:pt idx="6">
                  <c:v>detection decor</c:v>
                </c:pt>
                <c:pt idx="7">
                  <c:v>IA Correction bugs</c:v>
                </c:pt>
                <c:pt idx="8">
                  <c:v>detection bonbon identique</c:v>
                </c:pt>
                <c:pt idx="9">
                  <c:v>reconnaisence couleur</c:v>
                </c:pt>
                <c:pt idx="10">
                  <c:v>Finale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12</c:v>
                </c:pt>
                <c:pt idx="4">
                  <c:v>10</c:v>
                </c:pt>
                <c:pt idx="5">
                  <c:v>10</c:v>
                </c:pt>
                <c:pt idx="6">
                  <c:v>2</c:v>
                </c:pt>
                <c:pt idx="7">
                  <c:v>12</c:v>
                </c:pt>
                <c:pt idx="8">
                  <c:v>6</c:v>
                </c:pt>
                <c:pt idx="9">
                  <c:v>10</c:v>
                </c:pt>
                <c:pt idx="10">
                  <c:v>14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Durée</c:v>
                </c:pt>
              </c:strCache>
            </c:strRef>
          </c:tx>
          <c:invertIfNegative val="0"/>
          <c:cat>
            <c:strRef>
              <c:f>Feuil1!$A$2:$A$12</c:f>
              <c:strCache>
                <c:ptCount val="11"/>
                <c:pt idx="0">
                  <c:v>0,25</c:v>
                </c:pt>
                <c:pt idx="1">
                  <c:v>Capture image</c:v>
                </c:pt>
                <c:pt idx="2">
                  <c:v>Damier</c:v>
                </c:pt>
                <c:pt idx="3">
                  <c:v>IHM</c:v>
                </c:pt>
                <c:pt idx="4">
                  <c:v>Ia prédictive</c:v>
                </c:pt>
                <c:pt idx="5">
                  <c:v>correction distortion</c:v>
                </c:pt>
                <c:pt idx="6">
                  <c:v>detection decor</c:v>
                </c:pt>
                <c:pt idx="7">
                  <c:v>IA Correction bugs</c:v>
                </c:pt>
                <c:pt idx="8">
                  <c:v>detection bonbon identique</c:v>
                </c:pt>
                <c:pt idx="9">
                  <c:v>reconnaisence couleur</c:v>
                </c:pt>
                <c:pt idx="10">
                  <c:v>Finale</c:v>
                </c:pt>
              </c:strCache>
            </c:strRef>
          </c:cat>
          <c:val>
            <c:numRef>
              <c:f>Feuil1!$C$2:$C$12</c:f>
              <c:numCache>
                <c:formatCode>General</c:formatCode>
                <c:ptCount val="11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38560"/>
        <c:axId val="77473472"/>
      </c:barChart>
      <c:catAx>
        <c:axId val="87938560"/>
        <c:scaling>
          <c:orientation val="maxMin"/>
        </c:scaling>
        <c:delete val="0"/>
        <c:axPos val="l"/>
        <c:majorTickMark val="out"/>
        <c:minorTickMark val="none"/>
        <c:tickLblPos val="nextTo"/>
        <c:crossAx val="77473472"/>
        <c:crosses val="autoZero"/>
        <c:auto val="1"/>
        <c:lblAlgn val="ctr"/>
        <c:lblOffset val="100"/>
        <c:noMultiLvlLbl val="0"/>
      </c:catAx>
      <c:valAx>
        <c:axId val="7747347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8793856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C2B6-6B81-4E7C-9DD2-CA20A0B081CD}" type="datetimeFigureOut">
              <a:rPr lang="fr-FR" smtClean="0"/>
              <a:pPr/>
              <a:t>27/03/2014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136C-FE30-46EE-ACDD-2EA3A2B94E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6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136C-FE30-46EE-ACDD-2EA3A2B94ED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136C-FE30-46EE-ACDD-2EA3A2B94ED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5A739-A253-4988-94FF-5BD470158320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C29B8-CFDF-4712-80E9-D70DD1C03794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40B98-CE26-4532-BA2E-32016836A76A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AE8DA-AAA8-41D5-8AAE-77AF1C9CE7FD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918C4-2FC8-4EAE-B207-3F9E535B1602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6E035-9491-4121-97E5-EB9877E6F158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0C46-763C-4154-BA1D-3228B9AC4F50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CFB1B4-FFCC-4998-8B49-B4325AE3695C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A8F0C-706C-4999-9E81-C932DDEE7DAD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33A80E-49AB-42C3-8BD4-9F7417223B70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6C0AC2-EA64-45F0-B96C-EFA9B17968EF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5DA097-8132-4E73-80AF-B568016EA2E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81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800" dirty="0" smtClean="0"/>
              <a:t>Candy Crush Killer</a:t>
            </a:r>
            <a:br>
              <a:rPr lang="fr-FR" sz="7800" dirty="0" smtClean="0"/>
            </a:br>
            <a:r>
              <a:rPr lang="fr-FR" sz="3600" dirty="0" smtClean="0"/>
              <a:t>ou Candy Crush Assistant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26AE-F5FC-4F79-8184-BA17ED5B7BCA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2-1-2) Création d’une IHM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Espace réservé du contenu 5" descr="IH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2619741" cy="4267796"/>
          </a:xfrm>
          <a:prstGeom prst="rect">
            <a:avLst/>
          </a:prstGeom>
        </p:spPr>
      </p:pic>
      <p:pic>
        <p:nvPicPr>
          <p:cNvPr id="7" name="Image 6" descr="IH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2629267" cy="42868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2-1-3) Redressement de l’image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03648" y="170080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Matrix.setPolyToPoly</a:t>
            </a:r>
            <a:r>
              <a:rPr lang="fr-FR" sz="3200" dirty="0" smtClean="0"/>
              <a:t>()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6012160" y="3140968"/>
            <a:ext cx="29523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331640" y="2996952"/>
            <a:ext cx="2771335" cy="1955410"/>
          </a:xfrm>
          <a:custGeom>
            <a:avLst/>
            <a:gdLst>
              <a:gd name="connsiteX0" fmla="*/ 84406 w 2771335"/>
              <a:gd name="connsiteY0" fmla="*/ 0 h 1955410"/>
              <a:gd name="connsiteX1" fmla="*/ 0 w 2771335"/>
              <a:gd name="connsiteY1" fmla="*/ 1955410 h 1955410"/>
              <a:gd name="connsiteX2" fmla="*/ 2771335 w 2771335"/>
              <a:gd name="connsiteY2" fmla="*/ 1364567 h 1955410"/>
              <a:gd name="connsiteX3" fmla="*/ 2729132 w 2771335"/>
              <a:gd name="connsiteY3" fmla="*/ 647114 h 1955410"/>
              <a:gd name="connsiteX4" fmla="*/ 84406 w 2771335"/>
              <a:gd name="connsiteY4" fmla="*/ 0 h 195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335" h="1955410">
                <a:moveTo>
                  <a:pt x="84406" y="0"/>
                </a:moveTo>
                <a:lnTo>
                  <a:pt x="0" y="1955410"/>
                </a:lnTo>
                <a:lnTo>
                  <a:pt x="2771335" y="1364567"/>
                </a:lnTo>
                <a:lnTo>
                  <a:pt x="2729132" y="647114"/>
                </a:lnTo>
                <a:lnTo>
                  <a:pt x="8440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499992" y="3717032"/>
            <a:ext cx="108012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2-1-3) Redressement de l’image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96044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168352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2-1-4) Sélection de la zone de jeu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Image 5" descr="IH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1501607" cy="2448272"/>
          </a:xfrm>
          <a:prstGeom prst="rect">
            <a:avLst/>
          </a:prstGeom>
        </p:spPr>
      </p:pic>
      <p:pic>
        <p:nvPicPr>
          <p:cNvPr id="7" name="Image 6" descr="IHM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1501209" cy="2447624"/>
          </a:xfrm>
          <a:prstGeom prst="rect">
            <a:avLst/>
          </a:prstGeom>
        </p:spPr>
      </p:pic>
      <p:pic>
        <p:nvPicPr>
          <p:cNvPr id="8" name="Image 7" descr="IHM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412776"/>
            <a:ext cx="1501209" cy="2447624"/>
          </a:xfrm>
          <a:prstGeom prst="rect">
            <a:avLst/>
          </a:prstGeom>
        </p:spPr>
      </p:pic>
      <p:pic>
        <p:nvPicPr>
          <p:cNvPr id="9" name="Image 8" descr="IHM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149080"/>
            <a:ext cx="1501209" cy="2447624"/>
          </a:xfrm>
          <a:prstGeom prst="rect">
            <a:avLst/>
          </a:prstGeom>
        </p:spPr>
      </p:pic>
      <p:pic>
        <p:nvPicPr>
          <p:cNvPr id="10" name="Image 9" descr="IHM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149080"/>
            <a:ext cx="1501209" cy="244762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3131840" y="2204864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084168" y="234888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7668344" y="4077072"/>
            <a:ext cx="864096" cy="648072"/>
          </a:xfrm>
          <a:prstGeom prst="rightArrow">
            <a:avLst/>
          </a:prstGeom>
          <a:scene3d>
            <a:camera prst="orthographicFront">
              <a:rot lat="0" lon="0" rev="13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4716016" y="4869160"/>
            <a:ext cx="864096" cy="648072"/>
          </a:xfrm>
          <a:prstGeom prst="righ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1084982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2 – Développement</a:t>
            </a:r>
            <a:br>
              <a:rPr lang="fr-FR" sz="5400" dirty="0" smtClean="0"/>
            </a:b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132856"/>
            <a:ext cx="8172400" cy="35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6000" i="1" dirty="0" smtClean="0">
                <a:solidFill>
                  <a:schemeClr val="bg1">
                    <a:lumMod val="50000"/>
                  </a:schemeClr>
                </a:solidFill>
              </a:rPr>
              <a:t>2) Traitement d’image</a:t>
            </a:r>
            <a:endParaRPr lang="fr-FR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fr-FR" dirty="0" smtClean="0"/>
              <a:t>La zone de jeu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 descr="Gross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7235402" cy="52671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bonbonNormalOrangeH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708920"/>
            <a:ext cx="4104456" cy="347077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2-2-1) Détection de décor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6" y="1628800"/>
            <a:ext cx="23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1</a:t>
            </a:r>
            <a:r>
              <a:rPr lang="fr-FR" sz="3200" i="1" baseline="30000" dirty="0" smtClean="0"/>
              <a:t>ère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  <p:sp>
        <p:nvSpPr>
          <p:cNvPr id="14" name="Rectangle 13"/>
          <p:cNvSpPr/>
          <p:nvPr/>
        </p:nvSpPr>
        <p:spPr>
          <a:xfrm>
            <a:off x="6372200" y="2708920"/>
            <a:ext cx="576064" cy="34563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43808" y="2708920"/>
            <a:ext cx="576064" cy="3456384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2-2-1) Détection de décor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19883"/>
            <a:ext cx="1571798" cy="430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bonbonNormalRougeH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4104456" cy="347258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2-2-1) Détection de décor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03648" y="1556792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2</a:t>
            </a:r>
            <a:r>
              <a:rPr lang="fr-FR" sz="3200" i="1" baseline="30000" dirty="0" smtClean="0"/>
              <a:t>ème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4716016" y="3861048"/>
            <a:ext cx="504056" cy="410445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16200000">
            <a:off x="4716016" y="908720"/>
            <a:ext cx="504056" cy="4104456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onbonNormalViolet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924944"/>
            <a:ext cx="3672408" cy="33185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2-2-2) Détection des bonbons identiques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31640" y="1772816"/>
            <a:ext cx="23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1</a:t>
            </a:r>
            <a:r>
              <a:rPr lang="fr-FR" sz="3200" i="1" baseline="30000" dirty="0" smtClean="0"/>
              <a:t>ère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040052" y="2672916"/>
            <a:ext cx="288032" cy="3672408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47865" y="2924945"/>
            <a:ext cx="288032" cy="3312368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7858120" cy="1143000"/>
          </a:xfrm>
        </p:spPr>
        <p:txBody>
          <a:bodyPr/>
          <a:lstStyle/>
          <a:p>
            <a:pPr algn="ctr"/>
            <a:r>
              <a:rPr lang="fr-FR" sz="5400" dirty="0" smtClean="0"/>
              <a:t>Membres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Projet réalisé par :</a:t>
            </a:r>
          </a:p>
          <a:p>
            <a:r>
              <a:rPr lang="fr-FR" sz="2800" i="1" dirty="0" smtClean="0"/>
              <a:t>Jonathan </a:t>
            </a:r>
            <a:r>
              <a:rPr lang="fr-FR" sz="2800" i="1" dirty="0" err="1" smtClean="0"/>
              <a:t>Branger</a:t>
            </a:r>
            <a:endParaRPr lang="fr-FR" sz="2800" i="1" dirty="0" smtClean="0"/>
          </a:p>
          <a:p>
            <a:r>
              <a:rPr lang="fr-FR" sz="2800" i="1" dirty="0" smtClean="0"/>
              <a:t>Alix Ducros</a:t>
            </a:r>
          </a:p>
          <a:p>
            <a:r>
              <a:rPr lang="fr-FR" sz="2800" i="1" dirty="0" smtClean="0"/>
              <a:t>Jo-Hakim </a:t>
            </a:r>
            <a:r>
              <a:rPr lang="fr-FR" sz="2800" i="1" dirty="0" err="1" smtClean="0"/>
              <a:t>Sayarh</a:t>
            </a:r>
            <a:endParaRPr lang="fr-FR" sz="2800" i="1" dirty="0" smtClean="0"/>
          </a:p>
          <a:p>
            <a:r>
              <a:rPr lang="fr-FR" sz="2800" i="1" dirty="0" smtClean="0"/>
              <a:t>Pierre Thomazon</a:t>
            </a:r>
          </a:p>
          <a:p>
            <a:r>
              <a:rPr lang="fr-FR" sz="2800" i="1" dirty="0" smtClean="0"/>
              <a:t>(Albéric </a:t>
            </a:r>
            <a:r>
              <a:rPr lang="fr-FR" sz="2800" i="1" dirty="0" err="1" smtClean="0"/>
              <a:t>Boissau</a:t>
            </a:r>
            <a:r>
              <a:rPr lang="fr-FR" sz="2800" i="1" dirty="0" smtClean="0"/>
              <a:t>)</a:t>
            </a:r>
          </a:p>
          <a:p>
            <a:endParaRPr lang="fr-FR" sz="2800" dirty="0" smtClean="0"/>
          </a:p>
          <a:p>
            <a:pPr>
              <a:buNone/>
            </a:pPr>
            <a:r>
              <a:rPr lang="fr-FR" b="1" dirty="0" smtClean="0"/>
              <a:t>et encadré par :</a:t>
            </a:r>
          </a:p>
          <a:p>
            <a:r>
              <a:rPr lang="fr-FR" sz="2800" i="1" dirty="0" smtClean="0"/>
              <a:t>Jacques Laffont</a:t>
            </a:r>
          </a:p>
          <a:p>
            <a:r>
              <a:rPr lang="fr-FR" sz="2800" i="1" dirty="0" smtClean="0"/>
              <a:t>Philippe </a:t>
            </a:r>
            <a:r>
              <a:rPr lang="fr-FR" sz="2800" i="1" dirty="0" err="1" smtClean="0"/>
              <a:t>Kauffmann</a:t>
            </a:r>
            <a:endParaRPr lang="fr-FR" sz="2800" i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60C5-BD34-483B-8B40-298C10E10E81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onbonNormalVert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4190012" cy="3600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2-2-2) Détection des bonbons identiques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31640" y="1772816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2</a:t>
            </a:r>
            <a:r>
              <a:rPr lang="fr-FR" sz="3200" i="1" baseline="30000" dirty="0" smtClean="0"/>
              <a:t>ème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3365612" y="4419364"/>
            <a:ext cx="3600400" cy="323528"/>
          </a:xfrm>
          <a:prstGeom prst="rect">
            <a:avLst/>
          </a:prstGeom>
          <a:solidFill>
            <a:srgbClr val="FFFF00">
              <a:alpha val="6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16200000">
            <a:off x="5004051" y="836711"/>
            <a:ext cx="288030" cy="417646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2-2-3) Détection de couleur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051720" y="2060848"/>
          <a:ext cx="5844480" cy="4025601"/>
        </p:xfrm>
        <a:graphic>
          <a:graphicData uri="http://schemas.openxmlformats.org/drawingml/2006/table">
            <a:tbl>
              <a:tblPr/>
              <a:tblGrid>
                <a:gridCol w="1461120"/>
                <a:gridCol w="1461120"/>
                <a:gridCol w="1461120"/>
                <a:gridCol w="1461120"/>
              </a:tblGrid>
              <a:tr h="4472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 3 composants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72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Violet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2-2-3) Détection de couleur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Image 5" descr="bonbonNormalViolet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834680" cy="3465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680014" y="2528899"/>
            <a:ext cx="288030" cy="381642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9632" y="1628800"/>
            <a:ext cx="23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1</a:t>
            </a:r>
            <a:r>
              <a:rPr lang="fr-FR" sz="3200" i="1" baseline="30000" dirty="0" smtClean="0"/>
              <a:t>ère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2-2-3) Détection de couleur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Image 5" descr="bonbonNormalViolet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3834680" cy="3465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780928"/>
            <a:ext cx="306919" cy="3457499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9632" y="1628800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2</a:t>
            </a:r>
            <a:r>
              <a:rPr lang="fr-FR" sz="3200" i="1" baseline="30000" dirty="0" smtClean="0"/>
              <a:t>ème</a:t>
            </a:r>
            <a:r>
              <a:rPr lang="fr-FR" sz="3200" i="1" dirty="0" smtClean="0"/>
              <a:t> méthode :</a:t>
            </a:r>
            <a:endParaRPr lang="fr-FR" sz="32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1084982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2 – Développement</a:t>
            </a:r>
            <a:br>
              <a:rPr lang="fr-FR" sz="5400" dirty="0" smtClean="0"/>
            </a:b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132856"/>
            <a:ext cx="8172400" cy="35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6000" i="1" dirty="0" smtClean="0">
                <a:solidFill>
                  <a:schemeClr val="bg1">
                    <a:lumMod val="50000"/>
                  </a:schemeClr>
                </a:solidFill>
              </a:rPr>
              <a:t>3) Intelligence artificielle</a:t>
            </a:r>
            <a:endParaRPr lang="fr-FR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2-3-1) IA détection de possibilité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Image 5" descr="http://1.bp.blogspot.com/-_ntEFoRJm2c/UOsnwR8VfWI/AAAAAAAAA4o/cJn9SqfpmUE/s1600/pos.+moves.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7"/>
            <a:ext cx="6840760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2-3-2) Damier de simulation de </a:t>
            </a:r>
            <a:r>
              <a:rPr lang="fr-FR" dirty="0" smtClean="0"/>
              <a:t>Candy </a:t>
            </a:r>
            <a:r>
              <a:rPr lang="fr-FR" dirty="0" err="1"/>
              <a:t>Crush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Espace réservé du contenu 5" descr="C:\Users\Mahijok\Documents\Rapport projet\classeBonbon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40" y="1447800"/>
            <a:ext cx="609926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2-3-2) Damier de simulation de </a:t>
            </a:r>
            <a:r>
              <a:rPr lang="fr-FR" dirty="0" smtClean="0"/>
              <a:t>Candy </a:t>
            </a:r>
            <a:r>
              <a:rPr lang="fr-FR" dirty="0" err="1"/>
              <a:t>Crush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026" name="Picture 2" descr="C:\Users\Mahijok\Downloads\flow 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10" y="1740111"/>
            <a:ext cx="3665153" cy="48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49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2-3-2) Damier de simulation de Candy Crush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850450"/>
              </p:ext>
            </p:extLst>
          </p:nvPr>
        </p:nvGraphicFramePr>
        <p:xfrm>
          <a:off x="1115619" y="1484788"/>
          <a:ext cx="7416823" cy="3822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3992"/>
                <a:gridCol w="823992"/>
                <a:gridCol w="823992"/>
                <a:gridCol w="823992"/>
                <a:gridCol w="823992"/>
                <a:gridCol w="823992"/>
                <a:gridCol w="823992"/>
                <a:gridCol w="823992"/>
                <a:gridCol w="824887"/>
              </a:tblGrid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jaune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rouge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rouge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bleu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5307307"/>
            <a:ext cx="100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85 76 67 67 78 66 75 66 66 58 43 45 58 58 55 33 47 28 35 24 24 46 07 33 06 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75 75 57 38 68 65 65 56 76 57 42 44 48 68 65 34 37 18 25 34 23 56 06 43 16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2-3-3) IA prédictive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5589240"/>
            <a:ext cx="7312856" cy="875184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en-US" dirty="0"/>
              <a:t>And the best move is ...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58</a:t>
            </a:r>
          </a:p>
          <a:p>
            <a:pPr marL="82296" indent="0">
              <a:buNone/>
            </a:pPr>
            <a:r>
              <a:rPr lang="fr-FR" dirty="0"/>
              <a:t>68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35605" y="27463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mtClean="0"/>
              <a:t>2-3-3) IA prédictive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05421"/>
              </p:ext>
            </p:extLst>
          </p:nvPr>
        </p:nvGraphicFramePr>
        <p:xfrm>
          <a:off x="1115616" y="1484784"/>
          <a:ext cx="7416823" cy="3822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3992"/>
                <a:gridCol w="823992"/>
                <a:gridCol w="823992"/>
                <a:gridCol w="823992"/>
                <a:gridCol w="823992"/>
                <a:gridCol w="823992"/>
                <a:gridCol w="823992"/>
                <a:gridCol w="823992"/>
                <a:gridCol w="824887"/>
              </a:tblGrid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jaune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rouge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rouge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jaune</a:t>
                      </a:r>
                      <a:endParaRPr lang="fr-FR" sz="2400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vert</a:t>
                      </a:r>
                      <a:endParaRPr lang="fr-FR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bleu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jaune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jaune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violet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rouge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vert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bleu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/>
          <a:lstStyle/>
          <a:p>
            <a:pPr algn="ctr"/>
            <a:r>
              <a:rPr lang="fr-FR" sz="5400" dirty="0" smtClean="0"/>
              <a:t>Sommaire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949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1 – Présentation synthétique du projet</a:t>
            </a:r>
          </a:p>
          <a:p>
            <a:pPr>
              <a:lnSpc>
                <a:spcPct val="110000"/>
              </a:lnSpc>
            </a:pPr>
            <a:r>
              <a:rPr lang="fr-FR" b="1" dirty="0" smtClean="0"/>
              <a:t>2 – Développement</a:t>
            </a:r>
          </a:p>
          <a:p>
            <a:pPr lvl="1">
              <a:lnSpc>
                <a:spcPct val="110000"/>
              </a:lnSpc>
            </a:pPr>
            <a:r>
              <a:rPr lang="fr-FR" i="1" dirty="0" smtClean="0"/>
              <a:t>1) Programmation </a:t>
            </a:r>
            <a:r>
              <a:rPr lang="fr-FR" i="1" dirty="0" err="1" smtClean="0"/>
              <a:t>Android</a:t>
            </a:r>
            <a:endParaRPr lang="fr-FR" i="1" dirty="0" smtClean="0"/>
          </a:p>
          <a:p>
            <a:pPr lvl="1">
              <a:lnSpc>
                <a:spcPct val="150000"/>
              </a:lnSpc>
            </a:pPr>
            <a:r>
              <a:rPr lang="fr-FR" i="1" dirty="0" smtClean="0"/>
              <a:t>2) Traitement d’image</a:t>
            </a:r>
          </a:p>
          <a:p>
            <a:pPr lvl="1">
              <a:lnSpc>
                <a:spcPct val="150000"/>
              </a:lnSpc>
            </a:pPr>
            <a:r>
              <a:rPr lang="fr-FR" i="1" dirty="0" smtClean="0"/>
              <a:t>3) Intelligence artificielle</a:t>
            </a:r>
          </a:p>
          <a:p>
            <a:pPr lvl="1">
              <a:lnSpc>
                <a:spcPct val="150000"/>
              </a:lnSpc>
            </a:pPr>
            <a:r>
              <a:rPr lang="fr-FR" i="1" dirty="0" smtClean="0"/>
              <a:t>4) Reprise du projet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3 – Bilan technique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4 – Conclusion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D563-133E-4E00-B0A4-4BB127E50C1D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1084982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2 – Développement</a:t>
            </a:r>
            <a:br>
              <a:rPr lang="fr-FR" sz="5400" dirty="0" smtClean="0"/>
            </a:b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132856"/>
            <a:ext cx="8172400" cy="35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6000" i="1" dirty="0" smtClean="0">
                <a:solidFill>
                  <a:schemeClr val="bg1">
                    <a:lumMod val="50000"/>
                  </a:schemeClr>
                </a:solidFill>
              </a:rPr>
              <a:t>4) Reprise du projet</a:t>
            </a:r>
            <a:endParaRPr lang="fr-FR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2-4-1) Détection automatique de la zone de jeu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Espace réservé du contenu 5" descr="candy_crush_saga_itunes_game_freeappskingdotcom_game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168" y="1447800"/>
            <a:ext cx="3599214" cy="4800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2-4-2) Communication entre Smartphone et ordinateur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1026" name="Picture 2" descr="C:\Users\Mahijok\Documents\Rapport projet\The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1716078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2903702" y="2101498"/>
            <a:ext cx="1524282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61375" y="19345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Robot.java</a:t>
            </a:r>
            <a:endParaRPr lang="fr-FR" dirty="0"/>
          </a:p>
        </p:txBody>
      </p:sp>
      <p:pic>
        <p:nvPicPr>
          <p:cNvPr id="1027" name="Picture 3" descr="C:\Users\Mahijok\Documents\Rapport projet\candycru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22113"/>
            <a:ext cx="2274738" cy="19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/>
          <p:cNvCxnSpPr>
            <a:stCxn id="8" idx="3"/>
            <a:endCxn id="1027" idx="0"/>
          </p:cNvCxnSpPr>
          <p:nvPr/>
        </p:nvCxnSpPr>
        <p:spPr>
          <a:xfrm>
            <a:off x="5973543" y="2119192"/>
            <a:ext cx="1968074" cy="902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04248" y="210149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Commande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903702" y="4509120"/>
            <a:ext cx="39005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95936" y="403477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Commande</a:t>
            </a:r>
            <a:endParaRPr lang="fr-FR" dirty="0"/>
          </a:p>
        </p:txBody>
      </p:sp>
      <p:pic>
        <p:nvPicPr>
          <p:cNvPr id="1028" name="Picture 4" descr="C:\Users\Mahijok\Documents\Rapport projet\bluetoo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59" y="4560976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2-4-3) Détection des bonbons spéciaux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Image 5" descr="Régliss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1753226" cy="16219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27784" y="328498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Réglisse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88224" y="3212976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Chocolat</a:t>
            </a:r>
          </a:p>
        </p:txBody>
      </p:sp>
      <p:pic>
        <p:nvPicPr>
          <p:cNvPr id="10" name="Image 9" descr="BonbonMulti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4149080"/>
            <a:ext cx="1728192" cy="1619364"/>
          </a:xfrm>
          <a:prstGeom prst="rect">
            <a:avLst/>
          </a:prstGeom>
        </p:spPr>
      </p:pic>
      <p:pic>
        <p:nvPicPr>
          <p:cNvPr id="11" name="Image 10" descr="Paquet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00" y="4149080"/>
            <a:ext cx="1656184" cy="162190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979712" y="5733256"/>
            <a:ext cx="225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Bonbon multicolore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00192" y="5733256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Bonbon emballé</a:t>
            </a:r>
          </a:p>
        </p:txBody>
      </p:sp>
      <p:pic>
        <p:nvPicPr>
          <p:cNvPr id="1026" name="Picture 2" descr="C:\Users\Mahijok\Documents\Rapport projet\670px-Beat-Level-79-on-Candy-Crush-Saga-Step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28800"/>
            <a:ext cx="1656185" cy="16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2.wikia.nocookie.net/__cb20130820041726/candy-crush-saga/images/b/b6/Poroto_ray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5" y="1844825"/>
            <a:ext cx="28670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hijok\Documents\Rapport projet\670px-Beat-Level-79-on-Candy-Crush-Saga-Step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0" y="1844825"/>
            <a:ext cx="30923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2-4-3) Détection des bonbons spéciaux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59632" y="4653136"/>
            <a:ext cx="3282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Bonbon rayé horizontalement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580112" y="4653136"/>
            <a:ext cx="3055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Bonbon </a:t>
            </a:r>
            <a:r>
              <a:rPr lang="fr-FR" sz="2000" dirty="0"/>
              <a:t>rayé verticalement </a:t>
            </a:r>
          </a:p>
        </p:txBody>
      </p:sp>
      <p:sp>
        <p:nvSpPr>
          <p:cNvPr id="19" name="Rectangle 18"/>
          <p:cNvSpPr/>
          <p:nvPr/>
        </p:nvSpPr>
        <p:spPr>
          <a:xfrm flipV="1">
            <a:off x="2555776" y="1844824"/>
            <a:ext cx="216024" cy="2808312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16200000">
            <a:off x="7164290" y="1700807"/>
            <a:ext cx="216024" cy="3096345"/>
          </a:xfrm>
          <a:prstGeom prst="rect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2-4-4) Amélioration des 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Ajout d’une fonction récursive</a:t>
            </a:r>
          </a:p>
          <a:p>
            <a:pPr marL="82296" indent="0">
              <a:buNone/>
            </a:pPr>
            <a:endParaRPr lang="fr-FR" dirty="0" smtClean="0"/>
          </a:p>
          <a:p>
            <a:r>
              <a:rPr lang="fr-FR" dirty="0" smtClean="0"/>
              <a:t>Détection de formation</a:t>
            </a:r>
          </a:p>
          <a:p>
            <a:endParaRPr lang="fr-FR" dirty="0"/>
          </a:p>
          <a:p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3645024"/>
            <a:ext cx="2896104" cy="24185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2-4-4) Amélioration des 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Gestion des objectifs</a:t>
            </a:r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688631" cy="42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99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776864" cy="1431032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3 – Bilan technique</a:t>
            </a:r>
            <a:endParaRPr lang="fr-FR" sz="7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3 – Bilan technique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sz="3400" i="1" dirty="0" smtClean="0"/>
          </a:p>
          <a:p>
            <a:r>
              <a:rPr lang="fr-FR" sz="4300" i="1" dirty="0" smtClean="0"/>
              <a:t>Bilan</a:t>
            </a:r>
            <a:r>
              <a:rPr lang="fr-FR" sz="3400" i="1" dirty="0" smtClean="0"/>
              <a:t> : </a:t>
            </a:r>
          </a:p>
          <a:p>
            <a:endParaRPr lang="fr-FR" sz="3400" i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000" i="1" dirty="0" smtClean="0"/>
              <a:t>	</a:t>
            </a:r>
            <a:r>
              <a:rPr lang="fr-FR" sz="3000" dirty="0" smtClean="0"/>
              <a:t>IHM fonctionnelle</a:t>
            </a:r>
            <a:endParaRPr lang="fr-FR" sz="3000" dirty="0" smtClean="0"/>
          </a:p>
          <a:p>
            <a:pPr marL="82296" indent="0">
              <a:buNone/>
            </a:pPr>
            <a:endParaRPr lang="fr-FR" sz="3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000" dirty="0" smtClean="0"/>
              <a:t>	Capture </a:t>
            </a:r>
            <a:r>
              <a:rPr lang="fr-FR" sz="3000" dirty="0" smtClean="0"/>
              <a:t>d’image</a:t>
            </a:r>
          </a:p>
          <a:p>
            <a:pPr marL="82296" indent="0">
              <a:buNone/>
            </a:pPr>
            <a:endParaRPr lang="fr-FR" sz="3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000" dirty="0" smtClean="0"/>
              <a:t>	Traitement de l’image</a:t>
            </a:r>
          </a:p>
          <a:p>
            <a:pPr marL="82296" indent="0">
              <a:buNone/>
            </a:pPr>
            <a:endParaRPr lang="fr-FR" sz="3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000" dirty="0" smtClean="0"/>
              <a:t>	Calcul d’un coup</a:t>
            </a:r>
          </a:p>
          <a:p>
            <a:pPr lvl="1"/>
            <a:endParaRPr lang="fr-FR" sz="3000" i="1" dirty="0" smtClean="0"/>
          </a:p>
          <a:p>
            <a:pPr lvl="1">
              <a:buNone/>
            </a:pPr>
            <a:endParaRPr lang="fr-FR" sz="3000" i="1" dirty="0" smtClean="0"/>
          </a:p>
          <a:p>
            <a:pPr lvl="1"/>
            <a:endParaRPr lang="fr-FR" sz="3000" i="1" dirty="0" smtClean="0"/>
          </a:p>
          <a:p>
            <a:endParaRPr lang="fr-FR" sz="3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3 – Bilan technique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24744"/>
            <a:ext cx="8028384" cy="5400600"/>
          </a:xfrm>
        </p:spPr>
        <p:txBody>
          <a:bodyPr>
            <a:normAutofit lnSpcReduction="10000"/>
          </a:bodyPr>
          <a:lstStyle/>
          <a:p>
            <a:endParaRPr lang="fr-FR" sz="3400" i="1" dirty="0" smtClean="0"/>
          </a:p>
          <a:p>
            <a:r>
              <a:rPr lang="fr-FR" sz="4000" i="1" dirty="0" smtClean="0"/>
              <a:t>Perspectives </a:t>
            </a:r>
            <a:r>
              <a:rPr lang="fr-FR" sz="3400" i="1" dirty="0" smtClean="0"/>
              <a:t>: </a:t>
            </a:r>
          </a:p>
          <a:p>
            <a:pPr marL="82296" indent="0">
              <a:buNone/>
            </a:pPr>
            <a:endParaRPr lang="fr-FR" sz="30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200" i="1" dirty="0" smtClean="0"/>
              <a:t>	</a:t>
            </a:r>
            <a:r>
              <a:rPr lang="fr-FR" sz="3200" dirty="0" smtClean="0"/>
              <a:t>Correction de la distorsion</a:t>
            </a:r>
          </a:p>
          <a:p>
            <a:pPr marL="82296" indent="0">
              <a:buNone/>
            </a:pPr>
            <a:endParaRPr lang="fr-FR" sz="3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200" dirty="0" smtClean="0"/>
              <a:t>	Communication PC-smartphone</a:t>
            </a:r>
          </a:p>
          <a:p>
            <a:pPr marL="82296" indent="0">
              <a:buNone/>
            </a:pPr>
            <a:endParaRPr lang="fr-FR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	</a:t>
            </a:r>
            <a:r>
              <a:rPr lang="fr-FR" dirty="0" smtClean="0"/>
              <a:t>Automatisation du processus</a:t>
            </a:r>
          </a:p>
          <a:p>
            <a:pPr marL="82296" indent="0">
              <a:buNone/>
            </a:pPr>
            <a:endParaRPr lang="fr-FR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3000" dirty="0"/>
              <a:t>	</a:t>
            </a:r>
            <a:r>
              <a:rPr lang="fr-FR" sz="2400" dirty="0" smtClean="0"/>
              <a:t>Amélioration de l’IA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SC_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96952"/>
            <a:ext cx="5832648" cy="355239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417638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I – Présentation synthétique </a:t>
            </a:r>
            <a:br>
              <a:rPr lang="fr-FR" dirty="0" smtClean="0"/>
            </a:br>
            <a:r>
              <a:rPr lang="fr-FR" dirty="0" smtClean="0"/>
              <a:t>du projet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23120" y="20608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• Jouer automatiquement à </a:t>
            </a:r>
            <a:r>
              <a:rPr lang="fr-FR" sz="3200" dirty="0"/>
              <a:t>C</a:t>
            </a:r>
            <a:r>
              <a:rPr lang="fr-FR" sz="3200" dirty="0" smtClean="0"/>
              <a:t>andy </a:t>
            </a:r>
            <a:r>
              <a:rPr lang="fr-FR" sz="3200" dirty="0"/>
              <a:t>C</a:t>
            </a:r>
            <a:r>
              <a:rPr lang="fr-FR" sz="3200" dirty="0" smtClean="0"/>
              <a:t>rush Saga</a:t>
            </a:r>
            <a:endParaRPr lang="fr-FR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Gant prévisionnel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40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044328"/>
              </p:ext>
            </p:extLst>
          </p:nvPr>
        </p:nvGraphicFramePr>
        <p:xfrm>
          <a:off x="1331640" y="1484784"/>
          <a:ext cx="741682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70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Diagramme de Gant </a:t>
            </a:r>
            <a:r>
              <a:rPr lang="fr-FR" dirty="0" smtClean="0"/>
              <a:t>effectif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41</a:t>
            </a:fld>
            <a:endParaRPr lang="fr-FR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696574111"/>
              </p:ext>
            </p:extLst>
          </p:nvPr>
        </p:nvGraphicFramePr>
        <p:xfrm>
          <a:off x="1115616" y="1268760"/>
          <a:ext cx="70567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6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>4 - Conclusion</a:t>
            </a:r>
            <a:endParaRPr lang="fr-FR" sz="7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4 - Conclusion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589240"/>
          </a:xfrm>
        </p:spPr>
        <p:txBody>
          <a:bodyPr>
            <a:normAutofit lnSpcReduction="10000"/>
          </a:bodyPr>
          <a:lstStyle/>
          <a:p>
            <a:r>
              <a:rPr lang="fr-FR" sz="3400" i="1" dirty="0" smtClean="0"/>
              <a:t>Notre apprentissage au long du projet 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Java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Gestion de projet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Intelligence Artificielle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Transformation d’une image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Traitement d’une image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43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483768" y="2204864"/>
            <a:ext cx="28803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83768" y="2564904"/>
            <a:ext cx="28803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36096" y="1988840"/>
            <a:ext cx="1099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Eclipse</a:t>
            </a:r>
            <a:endParaRPr lang="fr-FR" sz="2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096" y="2924944"/>
            <a:ext cx="12952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err="1" smtClean="0"/>
              <a:t>Android</a:t>
            </a:r>
            <a:endParaRPr lang="fr-FR" sz="2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4 - Conclusion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589240"/>
          </a:xfrm>
        </p:spPr>
        <p:txBody>
          <a:bodyPr>
            <a:normAutofit/>
          </a:bodyPr>
          <a:lstStyle/>
          <a:p>
            <a:r>
              <a:rPr lang="fr-FR" sz="3400" i="1" dirty="0" smtClean="0"/>
              <a:t>Notre ressenti par rapport au projet :</a:t>
            </a:r>
          </a:p>
          <a:p>
            <a:pPr>
              <a:buNone/>
            </a:pPr>
            <a:endParaRPr lang="fr-FR" sz="2800" i="1" dirty="0" smtClean="0"/>
          </a:p>
          <a:p>
            <a:pPr lvl="1"/>
            <a:r>
              <a:rPr lang="fr-FR" dirty="0" smtClean="0"/>
              <a:t>Gestion du temps </a:t>
            </a:r>
            <a:r>
              <a:rPr lang="fr-FR" smtClean="0"/>
              <a:t>de travail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Apprentissage du Java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Programmation </a:t>
            </a:r>
            <a:r>
              <a:rPr lang="fr-FR" dirty="0" err="1" smtClean="0"/>
              <a:t>Android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fr-FR" sz="9600" dirty="0" smtClean="0"/>
              <a:t>Merci !</a:t>
            </a:r>
            <a:endParaRPr lang="fr-FR" sz="9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417638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1 – Présentation synthétique </a:t>
            </a:r>
            <a:br>
              <a:rPr lang="fr-FR" dirty="0" smtClean="0"/>
            </a:br>
            <a:r>
              <a:rPr lang="fr-FR" dirty="0" smtClean="0"/>
              <a:t>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8172400" cy="5229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Capture d’une photo</a:t>
            </a:r>
          </a:p>
          <a:p>
            <a:pPr>
              <a:lnSpc>
                <a:spcPct val="135000"/>
              </a:lnSpc>
            </a:pPr>
            <a:r>
              <a:rPr lang="fr-FR" dirty="0" smtClean="0"/>
              <a:t>Redressement de l’image</a:t>
            </a:r>
          </a:p>
          <a:p>
            <a:pPr>
              <a:lnSpc>
                <a:spcPct val="135000"/>
              </a:lnSpc>
            </a:pPr>
            <a:r>
              <a:rPr lang="fr-FR" dirty="0" smtClean="0"/>
              <a:t>Identification de la zone de jeu</a:t>
            </a:r>
          </a:p>
          <a:p>
            <a:pPr>
              <a:lnSpc>
                <a:spcPct val="135000"/>
              </a:lnSpc>
            </a:pPr>
            <a:r>
              <a:rPr lang="fr-FR" dirty="0" smtClean="0"/>
              <a:t>Détection des bonbons</a:t>
            </a:r>
          </a:p>
          <a:p>
            <a:pPr>
              <a:lnSpc>
                <a:spcPct val="135000"/>
              </a:lnSpc>
            </a:pPr>
            <a:r>
              <a:rPr lang="fr-FR" dirty="0" smtClean="0"/>
              <a:t>Récupération du meilleur coup</a:t>
            </a:r>
          </a:p>
          <a:p>
            <a:pPr>
              <a:lnSpc>
                <a:spcPct val="135000"/>
              </a:lnSpc>
            </a:pPr>
            <a:r>
              <a:rPr lang="fr-FR" dirty="0" smtClean="0"/>
              <a:t>Déplacement de bonbons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5</a:t>
            </a:fld>
            <a:endParaRPr lang="fr-FR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Diagramme de Gantt prévisionnel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63970"/>
              </p:ext>
            </p:extLst>
          </p:nvPr>
        </p:nvGraphicFramePr>
        <p:xfrm>
          <a:off x="1187624" y="1268760"/>
          <a:ext cx="741682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1084982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2 – Développement</a:t>
            </a:r>
            <a:br>
              <a:rPr lang="fr-FR" sz="5400" dirty="0" smtClean="0"/>
            </a:b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132856"/>
            <a:ext cx="8172400" cy="35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6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6000" i="1" dirty="0" smtClean="0">
                <a:solidFill>
                  <a:schemeClr val="bg1">
                    <a:lumMod val="50000"/>
                  </a:schemeClr>
                </a:solidFill>
              </a:rPr>
              <a:t>1) Programmation </a:t>
            </a:r>
            <a:r>
              <a:rPr lang="fr-FR" sz="6000" i="1" dirty="0" err="1" smtClean="0">
                <a:solidFill>
                  <a:schemeClr val="bg1">
                    <a:lumMod val="50000"/>
                  </a:schemeClr>
                </a:solidFill>
              </a:rPr>
              <a:t>Android</a:t>
            </a:r>
            <a:endParaRPr lang="fr-FR" sz="6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2-1-1) Contrôle de la caméra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050" name="Picture 2" descr="C:\Users\Mahijok\Downloads\Cycle de v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5777"/>
            <a:ext cx="5688632" cy="51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2-1-1) Contrôle de la caméra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AAA-B9C3-48E7-916F-0CD970E7F883}" type="datetime1">
              <a:rPr lang="fr-FR" smtClean="0"/>
              <a:pPr/>
              <a:t>27/03/2014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A097-8132-4E73-80AF-B568016EA2EF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74" name="Picture 2" descr="C:\Users\Mahijok\Downloads\Prise de 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9" y="1295666"/>
            <a:ext cx="7182166" cy="47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763</TotalTime>
  <Words>685</Words>
  <Application>Microsoft Office PowerPoint</Application>
  <PresentationFormat>Affichage à l'écran (4:3)</PresentationFormat>
  <Paragraphs>430</Paragraphs>
  <Slides>45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Solstice</vt:lpstr>
      <vt:lpstr>Candy Crush Killer ou Candy Crush Assistant</vt:lpstr>
      <vt:lpstr>Membres</vt:lpstr>
      <vt:lpstr>Sommaire</vt:lpstr>
      <vt:lpstr>I – Présentation synthétique  du projet</vt:lpstr>
      <vt:lpstr>1 – Présentation synthétique  du projet</vt:lpstr>
      <vt:lpstr>Diagramme de Gantt prévisionnel</vt:lpstr>
      <vt:lpstr>2 – Développement </vt:lpstr>
      <vt:lpstr>2-1-1) Contrôle de la caméra</vt:lpstr>
      <vt:lpstr>2-1-1) Contrôle de la caméra</vt:lpstr>
      <vt:lpstr>2-1-2) Création d’une IHM</vt:lpstr>
      <vt:lpstr>2-1-3) Redressement de l’image</vt:lpstr>
      <vt:lpstr>2-1-3) Redressement de l’image</vt:lpstr>
      <vt:lpstr>2-1-4) Sélection de la zone de jeu</vt:lpstr>
      <vt:lpstr>2 – Développement </vt:lpstr>
      <vt:lpstr>La zone de jeu</vt:lpstr>
      <vt:lpstr>2-2-1) Détection de décor</vt:lpstr>
      <vt:lpstr>2-2-1) Détection de décor</vt:lpstr>
      <vt:lpstr>2-2-1) Détection de décor</vt:lpstr>
      <vt:lpstr>2-2-2) Détection des bonbons identiques</vt:lpstr>
      <vt:lpstr>2-2-2) Détection des bonbons identiques</vt:lpstr>
      <vt:lpstr>2-2-3) Détection de couleur</vt:lpstr>
      <vt:lpstr>2-2-3) Détection de couleur</vt:lpstr>
      <vt:lpstr>2-2-3) Détection de couleur</vt:lpstr>
      <vt:lpstr>2 – Développement </vt:lpstr>
      <vt:lpstr>2-3-1) IA détection de possibilité</vt:lpstr>
      <vt:lpstr>2-3-2) Damier de simulation de Candy Crush</vt:lpstr>
      <vt:lpstr>2-3-2) Damier de simulation de Candy Crush</vt:lpstr>
      <vt:lpstr>2-3-2) Damier de simulation de Candy Crush</vt:lpstr>
      <vt:lpstr>2-3-3) IA prédictive</vt:lpstr>
      <vt:lpstr>2 – Développement </vt:lpstr>
      <vt:lpstr>2-4-1) Détection automatique de la zone de jeu</vt:lpstr>
      <vt:lpstr>2-4-2) Communication entre Smartphone et ordinateur</vt:lpstr>
      <vt:lpstr>2-4-3) Détection des bonbons spéciaux</vt:lpstr>
      <vt:lpstr>2-4-3) Détection des bonbons spéciaux</vt:lpstr>
      <vt:lpstr>2-4-4) Amélioration des IA</vt:lpstr>
      <vt:lpstr>2-4-4) Amélioration des IA</vt:lpstr>
      <vt:lpstr>3 – Bilan technique</vt:lpstr>
      <vt:lpstr>3 – Bilan technique</vt:lpstr>
      <vt:lpstr>3 – Bilan technique</vt:lpstr>
      <vt:lpstr>Diagramme de Gant prévisionnel</vt:lpstr>
      <vt:lpstr>Diagramme de Gant effectif</vt:lpstr>
      <vt:lpstr>4 - Conclusion</vt:lpstr>
      <vt:lpstr>4 - Conclusion</vt:lpstr>
      <vt:lpstr>4 - Conclusion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Crush Killer</dc:title>
  <dc:creator>Pierre</dc:creator>
  <cp:lastModifiedBy>Mahijok</cp:lastModifiedBy>
  <cp:revision>147</cp:revision>
  <dcterms:created xsi:type="dcterms:W3CDTF">2014-03-20T14:58:10Z</dcterms:created>
  <dcterms:modified xsi:type="dcterms:W3CDTF">2014-03-27T07:16:15Z</dcterms:modified>
</cp:coreProperties>
</file>