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0" r:id="rId54"/>
    <p:sldId id="309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415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538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jerome fait ce diapo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07402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573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50358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0283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dirty="0" smtClean="0"/>
              <a:t>Ne pas oublier</a:t>
            </a:r>
            <a:r>
              <a:rPr lang="fr-FR" baseline="0" dirty="0" smtClean="0"/>
              <a:t> devions</a:t>
            </a:r>
            <a:endParaRPr dirty="0"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99608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dirty="0" smtClean="0"/>
              <a:t>Ne pas oublier devions</a:t>
            </a:r>
            <a:endParaRPr dirty="0"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2594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3292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5180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66581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8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fr-FR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70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4203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51444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4167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67038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72877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8286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44279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48389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965824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5435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fr-FR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796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69516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276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dirty="0" err="1" smtClean="0"/>
              <a:t>Activite</a:t>
            </a:r>
            <a:r>
              <a:rPr lang="fr-FR" dirty="0" smtClean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fr-FR" dirty="0" smtClean="0"/>
              <a:t>Contraintes: angles sous lequel est pris la </a:t>
            </a:r>
            <a:r>
              <a:rPr lang="fr-FR" dirty="0" err="1" smtClean="0"/>
              <a:t>photo+décor</a:t>
            </a:r>
            <a:r>
              <a:rPr lang="fr-FR" dirty="0" smtClean="0"/>
              <a:t> autour du</a:t>
            </a:r>
            <a:r>
              <a:rPr lang="fr-FR" baseline="0" dirty="0" smtClean="0"/>
              <a:t> jeu</a:t>
            </a:r>
            <a:endParaRPr dirty="0"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35961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71435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dirty="0" smtClean="0"/>
              <a:t>méthode:</a:t>
            </a:r>
            <a:r>
              <a:rPr lang="fr-FR" baseline="0" dirty="0" smtClean="0"/>
              <a:t> transforme un </a:t>
            </a:r>
            <a:r>
              <a:rPr lang="fr-FR" baseline="0" dirty="0" err="1" smtClean="0"/>
              <a:t>bitmap+redresse</a:t>
            </a:r>
            <a:endParaRPr dirty="0"/>
          </a:p>
        </p:txBody>
      </p:sp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72611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39048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962839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9834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63310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8722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612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dirty="0" smtClean="0"/>
              <a:t>Explique fond blanc + agrandissement de l’image</a:t>
            </a:r>
            <a:endParaRPr dirty="0"/>
          </a:p>
        </p:txBody>
      </p:sp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999997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838438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78557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527172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33662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/>
              <a:t>le beau jerome fait cette diapo a si je les voit</a:t>
            </a:r>
          </a:p>
        </p:txBody>
      </p:sp>
      <p:sp>
        <p:nvSpPr>
          <p:cNvPr id="525" name="Shape 5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6031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dirty="0" smtClean="0"/>
              <a:t>Trop lg </a:t>
            </a:r>
            <a:r>
              <a:rPr lang="fr-FR" dirty="0" err="1" smtClean="0"/>
              <a:t>pr</a:t>
            </a:r>
            <a:r>
              <a:rPr lang="fr-FR" dirty="0" smtClean="0"/>
              <a:t> le temps impartie</a:t>
            </a:r>
            <a:endParaRPr dirty="0"/>
          </a:p>
        </p:txBody>
      </p:sp>
      <p:sp>
        <p:nvSpPr>
          <p:cNvPr id="534" name="Shape 53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615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>
                <a:solidFill>
                  <a:schemeClr val="dk1"/>
                </a:solidFill>
              </a:rPr>
              <a:t>le beau jerome fait cette diapo</a:t>
            </a:r>
          </a:p>
        </p:txBody>
      </p:sp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2214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dirty="0" smtClean="0"/>
              <a:t>Changer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plusieur</a:t>
            </a:r>
            <a:r>
              <a:rPr lang="fr-FR" baseline="0" dirty="0" smtClean="0"/>
              <a:t> fois la </a:t>
            </a:r>
            <a:r>
              <a:rPr lang="fr-FR" baseline="0" dirty="0" err="1" smtClean="0"/>
              <a:t>methode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fonctionnemlent</a:t>
            </a:r>
            <a:r>
              <a:rPr lang="fr-FR" baseline="0" dirty="0" smtClean="0"/>
              <a:t> du serveur</a:t>
            </a:r>
            <a:endParaRPr dirty="0"/>
          </a:p>
        </p:txBody>
      </p:sp>
      <p:sp>
        <p:nvSpPr>
          <p:cNvPr id="553" name="Shape 5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5868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le beau jerome fait cette diapo</a:t>
            </a:r>
          </a:p>
          <a:p>
            <a:pPr>
              <a:spcBef>
                <a:spcPts val="0"/>
              </a:spcBef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565" name="Shape 56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89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fr-FR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266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fr-FR" dirty="0" smtClean="0">
                <a:solidFill>
                  <a:schemeClr val="dk1"/>
                </a:solidFill>
              </a:rPr>
              <a:t>Automatiser</a:t>
            </a:r>
            <a:r>
              <a:rPr lang="fr-FR" baseline="0" dirty="0" smtClean="0">
                <a:solidFill>
                  <a:schemeClr val="dk1"/>
                </a:solidFill>
              </a:rPr>
              <a:t> grille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fr-FR" baseline="0" dirty="0" smtClean="0">
                <a:solidFill>
                  <a:schemeClr val="dk1"/>
                </a:solidFill>
              </a:rPr>
              <a:t>Capture d </a:t>
            </a:r>
            <a:r>
              <a:rPr lang="fr-FR" baseline="0" dirty="0" err="1" smtClean="0">
                <a:solidFill>
                  <a:schemeClr val="dk1"/>
                </a:solidFill>
              </a:rPr>
              <a:t>ecran</a:t>
            </a:r>
            <a:endParaRPr lang="fr-FR" baseline="0" dirty="0" smtClean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fr-FR" baseline="0" dirty="0" smtClean="0">
                <a:solidFill>
                  <a:schemeClr val="dk1"/>
                </a:solidFill>
              </a:rPr>
              <a:t>Grille pas carré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fr-FR" baseline="0" dirty="0" err="1" smtClean="0">
                <a:solidFill>
                  <a:schemeClr val="dk1"/>
                </a:solidFill>
              </a:rPr>
              <a:t>Deduction</a:t>
            </a:r>
            <a:r>
              <a:rPr lang="fr-FR" baseline="0" dirty="0" smtClean="0">
                <a:solidFill>
                  <a:schemeClr val="dk1"/>
                </a:solidFill>
              </a:rPr>
              <a:t> des coté affichage de la grille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fr-FR" baseline="0" dirty="0" err="1" smtClean="0">
                <a:solidFill>
                  <a:schemeClr val="dk1"/>
                </a:solidFill>
              </a:rPr>
              <a:t>Definition</a:t>
            </a:r>
            <a:r>
              <a:rPr lang="fr-FR" baseline="0" dirty="0" smtClean="0">
                <a:solidFill>
                  <a:schemeClr val="dk1"/>
                </a:solidFill>
              </a:rPr>
              <a:t> de la grille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lang="fr-FR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76" name="Shape 5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6553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5" name="Shape 5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6" name="Shape 5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6366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99" name="Shape 5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490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9" name="Shape 6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937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9" name="Shape 6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8503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34881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610241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dirty="0" smtClean="0"/>
              <a:t>+parlez</a:t>
            </a:r>
            <a:r>
              <a:rPr lang="fr-FR" baseline="0" dirty="0" smtClean="0"/>
              <a:t> des points du traitement </a:t>
            </a:r>
            <a:endParaRPr dirty="0"/>
          </a:p>
        </p:txBody>
      </p:sp>
      <p:sp>
        <p:nvSpPr>
          <p:cNvPr id="652" name="Shape 6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188694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dirty="0" smtClean="0"/>
              <a:t>+ parler du bouton d’</a:t>
            </a:r>
            <a:r>
              <a:rPr lang="fr-FR" dirty="0" err="1" smtClean="0"/>
              <a:t>arret</a:t>
            </a:r>
            <a:endParaRPr dirty="0"/>
          </a:p>
        </p:txBody>
      </p:sp>
      <p:sp>
        <p:nvSpPr>
          <p:cNvPr id="662" name="Shape 6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197865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72" name="Shape 6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1824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94254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83" name="Shape 6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78315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018963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99" name="Shape 6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99822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7" name="Shape 7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Shape 7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fr-FR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720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454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120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/>
              <a:t>jerome fait ce diapo</a:t>
            </a:r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1717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1432559" y="359897"/>
            <a:ext cx="7406639" cy="1472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rgbClr val="403F2A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432559" y="1850064"/>
            <a:ext cx="740663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" marR="0" indent="-2032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buClr>
                <a:schemeClr val="accent2"/>
              </a:buClr>
              <a:buFont typeface="Noto Symbo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Noto Symbo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buClr>
                <a:schemeClr val="accent4"/>
              </a:buClr>
              <a:buFont typeface="Noto Symbo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buClr>
                <a:schemeClr val="accent5"/>
              </a:buClr>
              <a:buFont typeface="Noto Symbo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25" name="Shape 25"/>
          <p:cNvSpPr/>
          <p:nvPr/>
        </p:nvSpPr>
        <p:spPr>
          <a:xfrm>
            <a:off x="921433" y="1413801"/>
            <a:ext cx="210312" cy="210312"/>
          </a:xfrm>
          <a:prstGeom prst="ellipse">
            <a:avLst/>
          </a:prstGeom>
          <a:gradFill>
            <a:gsLst>
              <a:gs pos="0">
                <a:srgbClr val="F8FEE1">
                  <a:alpha val="94901"/>
                </a:srgbClr>
              </a:gs>
              <a:gs pos="50000">
                <a:srgbClr val="EFFFC3">
                  <a:alpha val="89803"/>
                </a:srgbClr>
              </a:gs>
              <a:gs pos="95000">
                <a:srgbClr val="DAFF6D">
                  <a:alpha val="87843"/>
                </a:srgbClr>
              </a:gs>
              <a:gs pos="100000">
                <a:srgbClr val="8DBE00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>
            <a:solidFill>
              <a:srgbClr val="8DBE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1157175" y="1345016"/>
            <a:ext cx="64008" cy="64008"/>
          </a:xfrm>
          <a:prstGeom prst="ellipse">
            <a:avLst/>
          </a:prstGeom>
          <a:noFill/>
          <a:ln w="12700" cap="rnd">
            <a:solidFill>
              <a:srgbClr val="82AE01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rgbClr val="403F2A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2784348" y="99059"/>
            <a:ext cx="4800600" cy="74980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Char char="●"/>
              <a:defRPr/>
            </a:lvl1pPr>
            <a:lvl2pPr marL="640080" indent="-68580" algn="l" rtl="0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/>
            </a:lvl2pPr>
            <a:lvl3pPr marL="886967" indent="-86867" algn="l" rtl="0">
              <a:lnSpc>
                <a:spcPct val="100000"/>
              </a:lnSpc>
              <a:spcBef>
                <a:spcPts val="480"/>
              </a:spcBef>
              <a:buClr>
                <a:schemeClr val="accent2"/>
              </a:buClr>
              <a:buFont typeface="Noto Symbol"/>
              <a:buChar char="⚫"/>
              <a:defRPr/>
            </a:lvl3pPr>
            <a:lvl4pPr marL="1097280" indent="-55880" algn="l" rtl="0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Noto Symbol"/>
              <a:buChar char="⚫"/>
              <a:defRPr/>
            </a:lvl4pPr>
            <a:lvl5pPr marL="1298448" indent="-66547" algn="l" rtl="0">
              <a:lnSpc>
                <a:spcPct val="100000"/>
              </a:lnSpc>
              <a:spcBef>
                <a:spcPts val="400"/>
              </a:spcBef>
              <a:buClr>
                <a:schemeClr val="accent4"/>
              </a:buClr>
              <a:buFont typeface="Noto Symbol"/>
              <a:buChar char="⚫"/>
              <a:defRPr/>
            </a:lvl5pPr>
            <a:lvl6pPr marL="1508760" indent="-60960" algn="l" rtl="0">
              <a:lnSpc>
                <a:spcPct val="100000"/>
              </a:lnSpc>
              <a:spcBef>
                <a:spcPts val="400"/>
              </a:spcBef>
              <a:buClr>
                <a:schemeClr val="accent5"/>
              </a:buClr>
              <a:buFont typeface="Noto Symbol"/>
              <a:buChar char="⚫"/>
              <a:defRPr/>
            </a:lvl6pPr>
            <a:lvl7pPr marL="1719072" indent="-68072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7pPr>
            <a:lvl8pPr marL="1920240" indent="-66039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8pPr>
            <a:lvl9pPr marL="2130552" indent="-60451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 rot="5400000">
            <a:off x="4846637" y="2286001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rgbClr val="403F2A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 rot="5400000">
            <a:off x="998537" y="419102"/>
            <a:ext cx="5851525" cy="55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Char char="●"/>
              <a:defRPr/>
            </a:lvl1pPr>
            <a:lvl2pPr marL="640080" indent="-68580" algn="l" rtl="0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/>
            </a:lvl2pPr>
            <a:lvl3pPr marL="886967" indent="-86867" algn="l" rtl="0">
              <a:lnSpc>
                <a:spcPct val="100000"/>
              </a:lnSpc>
              <a:spcBef>
                <a:spcPts val="480"/>
              </a:spcBef>
              <a:buClr>
                <a:schemeClr val="accent2"/>
              </a:buClr>
              <a:buFont typeface="Noto Symbol"/>
              <a:buChar char="⚫"/>
              <a:defRPr/>
            </a:lvl3pPr>
            <a:lvl4pPr marL="1097280" indent="-55880" algn="l" rtl="0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Noto Symbol"/>
              <a:buChar char="⚫"/>
              <a:defRPr/>
            </a:lvl4pPr>
            <a:lvl5pPr marL="1298448" indent="-66547" algn="l" rtl="0">
              <a:lnSpc>
                <a:spcPct val="100000"/>
              </a:lnSpc>
              <a:spcBef>
                <a:spcPts val="400"/>
              </a:spcBef>
              <a:buClr>
                <a:schemeClr val="accent4"/>
              </a:buClr>
              <a:buFont typeface="Noto Symbol"/>
              <a:buChar char="⚫"/>
              <a:defRPr/>
            </a:lvl5pPr>
            <a:lvl6pPr marL="1508760" indent="-60960" algn="l" rtl="0">
              <a:lnSpc>
                <a:spcPct val="100000"/>
              </a:lnSpc>
              <a:spcBef>
                <a:spcPts val="400"/>
              </a:spcBef>
              <a:buClr>
                <a:schemeClr val="accent5"/>
              </a:buClr>
              <a:buFont typeface="Noto Symbol"/>
              <a:buChar char="⚫"/>
              <a:defRPr/>
            </a:lvl6pPr>
            <a:lvl7pPr marL="1719072" indent="-68072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7pPr>
            <a:lvl8pPr marL="1920240" indent="-66039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8pPr>
            <a:lvl9pPr marL="2130552" indent="-60451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rgbClr val="403F2A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Char char="●"/>
              <a:defRPr/>
            </a:lvl1pPr>
            <a:lvl2pPr marL="640080" indent="-68580" algn="l" rtl="0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/>
            </a:lvl2pPr>
            <a:lvl3pPr marL="886967" indent="-86867" algn="l" rtl="0">
              <a:lnSpc>
                <a:spcPct val="100000"/>
              </a:lnSpc>
              <a:spcBef>
                <a:spcPts val="480"/>
              </a:spcBef>
              <a:buClr>
                <a:schemeClr val="accent2"/>
              </a:buClr>
              <a:buFont typeface="Noto Symbol"/>
              <a:buChar char="⚫"/>
              <a:defRPr/>
            </a:lvl3pPr>
            <a:lvl4pPr marL="1097280" indent="-55880" algn="l" rtl="0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Noto Symbol"/>
              <a:buChar char="⚫"/>
              <a:defRPr/>
            </a:lvl4pPr>
            <a:lvl5pPr marL="1298448" indent="-66547" algn="l" rtl="0">
              <a:lnSpc>
                <a:spcPct val="100000"/>
              </a:lnSpc>
              <a:spcBef>
                <a:spcPts val="400"/>
              </a:spcBef>
              <a:buClr>
                <a:schemeClr val="accent4"/>
              </a:buClr>
              <a:buFont typeface="Noto Symbol"/>
              <a:buChar char="⚫"/>
              <a:defRPr/>
            </a:lvl5pPr>
            <a:lvl6pPr marL="1508760" indent="-60960" algn="l" rtl="0">
              <a:lnSpc>
                <a:spcPct val="100000"/>
              </a:lnSpc>
              <a:spcBef>
                <a:spcPts val="400"/>
              </a:spcBef>
              <a:buClr>
                <a:schemeClr val="accent5"/>
              </a:buClr>
              <a:buFont typeface="Noto Symbol"/>
              <a:buChar char="⚫"/>
              <a:defRPr/>
            </a:lvl6pPr>
            <a:lvl7pPr marL="1719072" indent="-68072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7pPr>
            <a:lvl8pPr marL="1920240" indent="-66039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8pPr>
            <a:lvl9pPr marL="2130552" indent="-60451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435608" y="274319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rgbClr val="403F2A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435608" y="1524000"/>
            <a:ext cx="3657600" cy="46634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5276087" y="1524000"/>
            <a:ext cx="3657600" cy="46634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435608" y="274319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rgbClr val="403F2A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2282890" y="-54"/>
            <a:ext cx="6858000" cy="68580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2578391" y="2600325"/>
            <a:ext cx="6400799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lnSpc>
                <a:spcPct val="112500"/>
              </a:lnSpc>
              <a:spcBef>
                <a:spcPts val="0"/>
              </a:spcBef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2578391" y="1066800"/>
            <a:ext cx="6400799" cy="1509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18288" indent="-5588" rtl="0">
              <a:lnSpc>
                <a:spcPct val="115000"/>
              </a:lnSpc>
              <a:spcBef>
                <a:spcPts val="0"/>
              </a:spcBef>
              <a:buClr>
                <a:srgbClr val="262517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buClr>
                <a:srgbClr val="888888"/>
              </a:buClr>
              <a:buFont typeface="Cabin"/>
              <a:buNone/>
              <a:defRPr/>
            </a:lvl2pPr>
            <a:lvl3pPr rtl="0">
              <a:spcBef>
                <a:spcPts val="0"/>
              </a:spcBef>
              <a:buClr>
                <a:srgbClr val="888888"/>
              </a:buClr>
              <a:buFont typeface="Cabin"/>
              <a:buNone/>
              <a:defRPr/>
            </a:lvl3pPr>
            <a:lvl4pPr rtl="0">
              <a:spcBef>
                <a:spcPts val="0"/>
              </a:spcBef>
              <a:buClr>
                <a:srgbClr val="888888"/>
              </a:buClr>
              <a:buFont typeface="Cabin"/>
              <a:buNone/>
              <a:defRPr/>
            </a:lvl4pPr>
            <a:lvl5pPr rtl="0">
              <a:spcBef>
                <a:spcPts val="0"/>
              </a:spcBef>
              <a:buClr>
                <a:srgbClr val="888888"/>
              </a:buClr>
              <a:buFont typeface="Cabin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52" name="Shape 52"/>
          <p:cNvSpPr/>
          <p:nvPr/>
        </p:nvSpPr>
        <p:spPr>
          <a:xfrm>
            <a:off x="2286000" y="0"/>
            <a:ext cx="76199" cy="68580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>
            <a:gsLst>
              <a:gs pos="0">
                <a:srgbClr val="F8FEE1">
                  <a:alpha val="94901"/>
                </a:srgbClr>
              </a:gs>
              <a:gs pos="50000">
                <a:srgbClr val="EFFFC3">
                  <a:alpha val="89803"/>
                </a:srgbClr>
              </a:gs>
              <a:gs pos="95000">
                <a:srgbClr val="DAFF6D">
                  <a:alpha val="87843"/>
                </a:srgbClr>
              </a:gs>
              <a:gs pos="100000">
                <a:srgbClr val="8DBE00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>
            <a:solidFill>
              <a:srgbClr val="8DBE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2408064" y="2745869"/>
            <a:ext cx="64008" cy="64008"/>
          </a:xfrm>
          <a:prstGeom prst="ellipse">
            <a:avLst/>
          </a:prstGeom>
          <a:noFill/>
          <a:ln w="12700" cap="rnd">
            <a:solidFill>
              <a:srgbClr val="82AE01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51603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328278"/>
            <a:ext cx="4023360" cy="640079"/>
          </a:xfrm>
          <a:prstGeom prst="rect">
            <a:avLst/>
          </a:prstGeom>
          <a:solidFill>
            <a:schemeClr val="lt1"/>
          </a:solidFill>
          <a:ln w="10775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64008" indent="-507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buFont typeface="Cabin"/>
              <a:buNone/>
              <a:defRPr/>
            </a:lvl2pPr>
            <a:lvl3pPr rtl="0">
              <a:spcBef>
                <a:spcPts val="0"/>
              </a:spcBef>
              <a:buFont typeface="Cabin"/>
              <a:buNone/>
              <a:defRPr/>
            </a:lvl3pPr>
            <a:lvl4pPr rtl="0">
              <a:spcBef>
                <a:spcPts val="0"/>
              </a:spcBef>
              <a:buFont typeface="Cabin"/>
              <a:buNone/>
              <a:defRPr/>
            </a:lvl4pPr>
            <a:lvl5pPr rtl="0">
              <a:spcBef>
                <a:spcPts val="0"/>
              </a:spcBef>
              <a:buFont typeface="Cabin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663439" y="328278"/>
            <a:ext cx="4023360" cy="640079"/>
          </a:xfrm>
          <a:prstGeom prst="rect">
            <a:avLst/>
          </a:prstGeom>
          <a:solidFill>
            <a:schemeClr val="lt1"/>
          </a:solidFill>
          <a:ln w="10775" cap="flat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64008" indent="-507" algn="l" rtl="0">
              <a:lnSpc>
                <a:spcPct val="100000"/>
              </a:lnSpc>
              <a:spcBef>
                <a:spcPts val="100"/>
              </a:spcBef>
              <a:buClr>
                <a:schemeClr val="dk1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buFont typeface="Cabin"/>
              <a:buNone/>
              <a:defRPr/>
            </a:lvl2pPr>
            <a:lvl3pPr rtl="0">
              <a:spcBef>
                <a:spcPts val="0"/>
              </a:spcBef>
              <a:buFont typeface="Cabin"/>
              <a:buNone/>
              <a:defRPr/>
            </a:lvl3pPr>
            <a:lvl4pPr rtl="0">
              <a:spcBef>
                <a:spcPts val="0"/>
              </a:spcBef>
              <a:buFont typeface="Cabin"/>
              <a:buNone/>
              <a:defRPr/>
            </a:lvl4pPr>
            <a:lvl5pPr rtl="0">
              <a:spcBef>
                <a:spcPts val="0"/>
              </a:spcBef>
              <a:buFont typeface="Cabin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457200" y="969336"/>
            <a:ext cx="4023360" cy="4114800"/>
          </a:xfrm>
          <a:prstGeom prst="rect">
            <a:avLst/>
          </a:prstGeom>
          <a:noFill/>
          <a:ln w="10775" cap="flat">
            <a:solidFill>
              <a:schemeClr val="lt1"/>
            </a:solidFill>
            <a:prstDash val="dash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93192" indent="-278892" rtl="0">
              <a:lnSpc>
                <a:spcPct val="100000"/>
              </a:lnSpc>
              <a:spcBef>
                <a:spcPts val="700"/>
              </a:spcBef>
              <a:defRPr/>
            </a:lvl1pPr>
            <a:lvl2pPr rtl="0">
              <a:lnSpc>
                <a:spcPct val="100000"/>
              </a:lnSpc>
              <a:spcBef>
                <a:spcPts val="700"/>
              </a:spcBef>
              <a:defRPr/>
            </a:lvl2pPr>
            <a:lvl3pPr rtl="0">
              <a:lnSpc>
                <a:spcPct val="100000"/>
              </a:lnSpc>
              <a:spcBef>
                <a:spcPts val="700"/>
              </a:spcBef>
              <a:defRPr/>
            </a:lvl3pPr>
            <a:lvl4pPr rtl="0">
              <a:lnSpc>
                <a:spcPct val="100000"/>
              </a:lnSpc>
              <a:spcBef>
                <a:spcPts val="700"/>
              </a:spcBef>
              <a:defRPr/>
            </a:lvl4pPr>
            <a:lvl5pPr rtl="0">
              <a:lnSpc>
                <a:spcPct val="100000"/>
              </a:lnSpc>
              <a:spcBef>
                <a:spcPts val="70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>
          <a:xfrm>
            <a:off x="4663439" y="969336"/>
            <a:ext cx="4023360" cy="4114800"/>
          </a:xfrm>
          <a:prstGeom prst="rect">
            <a:avLst/>
          </a:prstGeom>
          <a:noFill/>
          <a:ln w="10775" cap="flat">
            <a:solidFill>
              <a:schemeClr val="lt1"/>
            </a:solidFill>
            <a:prstDash val="dash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393192" indent="-278892" rtl="0">
              <a:lnSpc>
                <a:spcPct val="100000"/>
              </a:lnSpc>
              <a:spcBef>
                <a:spcPts val="700"/>
              </a:spcBef>
              <a:defRPr/>
            </a:lvl1pPr>
            <a:lvl2pPr rtl="0">
              <a:lnSpc>
                <a:spcPct val="100000"/>
              </a:lnSpc>
              <a:spcBef>
                <a:spcPts val="700"/>
              </a:spcBef>
              <a:defRPr/>
            </a:lvl2pPr>
            <a:lvl3pPr rtl="0">
              <a:lnSpc>
                <a:spcPct val="100000"/>
              </a:lnSpc>
              <a:spcBef>
                <a:spcPts val="700"/>
              </a:spcBef>
              <a:defRPr/>
            </a:lvl3pPr>
            <a:lvl4pPr rtl="0">
              <a:lnSpc>
                <a:spcPct val="100000"/>
              </a:lnSpc>
              <a:spcBef>
                <a:spcPts val="700"/>
              </a:spcBef>
              <a:defRPr/>
            </a:lvl4pPr>
            <a:lvl5pPr rtl="0">
              <a:lnSpc>
                <a:spcPct val="100000"/>
              </a:lnSpc>
              <a:spcBef>
                <a:spcPts val="70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1014983" y="0"/>
            <a:ext cx="812901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69" name="Shape 69"/>
          <p:cNvSpPr/>
          <p:nvPr/>
        </p:nvSpPr>
        <p:spPr>
          <a:xfrm>
            <a:off x="1014983" y="-54"/>
            <a:ext cx="73151" cy="68580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16778"/>
            <a:ext cx="3809999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lnSpc>
                <a:spcPct val="90909"/>
              </a:lnSpc>
              <a:spcBef>
                <a:spcPts val="0"/>
              </a:spcBef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406963"/>
            <a:ext cx="3809999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" indent="-7619" rtl="0">
              <a:lnSpc>
                <a:spcPct val="100000"/>
              </a:lnSpc>
              <a:spcBef>
                <a:spcPts val="0"/>
              </a:spcBef>
              <a:buFont typeface="Cabin"/>
              <a:buNone/>
              <a:defRPr/>
            </a:lvl1pPr>
            <a:lvl2pPr rtl="0">
              <a:spcBef>
                <a:spcPts val="0"/>
              </a:spcBef>
              <a:buFont typeface="Cabin"/>
              <a:buNone/>
              <a:defRPr/>
            </a:lvl2pPr>
            <a:lvl3pPr rtl="0">
              <a:spcBef>
                <a:spcPts val="0"/>
              </a:spcBef>
              <a:buFont typeface="Cabin"/>
              <a:buNone/>
              <a:defRPr/>
            </a:lvl3pPr>
            <a:lvl4pPr rtl="0">
              <a:spcBef>
                <a:spcPts val="0"/>
              </a:spcBef>
              <a:buFont typeface="Cabin"/>
              <a:buNone/>
              <a:defRPr/>
            </a:lvl4pPr>
            <a:lvl5pPr rtl="0">
              <a:spcBef>
                <a:spcPts val="0"/>
              </a:spcBef>
              <a:buFont typeface="Cabin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57200" y="2133600"/>
            <a:ext cx="8153399" cy="3992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5886896" y="1066800"/>
            <a:ext cx="2743199" cy="198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82" name="Shape 82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274300" rIns="91425" bIns="45700" anchor="t" anchorCtr="0">
            <a:noAutofit/>
          </a:bodyPr>
          <a:lstStyle/>
          <a:p>
            <a:pPr marL="0" marR="0" lvl="0" indent="0" algn="l" rtl="0">
              <a:lnSpc>
                <a:spcPct val="93750"/>
              </a:lnSpc>
              <a:spcBef>
                <a:spcPts val="0"/>
              </a:spcBef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3" name="Shape 83"/>
          <p:cNvSpPr>
            <a:spLocks noGrp="1"/>
          </p:cNvSpPr>
          <p:nvPr>
            <p:ph type="pic" idx="2"/>
          </p:nvPr>
        </p:nvSpPr>
        <p:spPr>
          <a:xfrm>
            <a:off x="838200" y="1143003"/>
            <a:ext cx="4419599" cy="3514531"/>
          </a:xfrm>
          <a:prstGeom prst="roundRect">
            <a:avLst>
              <a:gd name="adj" fmla="val 783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rgbClr val="33311B"/>
              </a:buClr>
              <a:buFont typeface="Cabin"/>
              <a:buNone/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/>
          <p:nvPr/>
        </p:nvSpPr>
        <p:spPr>
          <a:xfrm rot="-2131329">
            <a:off x="396725" y="954340"/>
            <a:ext cx="685799" cy="204309"/>
          </a:xfrm>
          <a:prstGeom prst="flowChartProcess">
            <a:avLst/>
          </a:prstGeom>
          <a:solidFill>
            <a:srgbClr val="FBFBFB">
              <a:alpha val="44705"/>
            </a:srgbClr>
          </a:solidFill>
          <a:ln w="9525" cap="rnd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5" name="Shape 85"/>
          <p:cNvSpPr/>
          <p:nvPr/>
        </p:nvSpPr>
        <p:spPr>
          <a:xfrm rot="2103353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4705"/>
            </a:srgbClr>
          </a:solidFill>
          <a:ln w="9525" cap="rnd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838200" y="4800600"/>
            <a:ext cx="44195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lnSpc>
                <a:spcPct val="114285"/>
              </a:lnSpc>
              <a:spcBef>
                <a:spcPts val="0"/>
              </a:spcBef>
              <a:buClr>
                <a:srgbClr val="777777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90000" sy="90000" flip="xy" algn="tl"/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-815927" y="-815922"/>
            <a:ext cx="1638886" cy="1638886"/>
          </a:xfrm>
          <a:prstGeom prst="pie">
            <a:avLst>
              <a:gd name="adj1" fmla="val 0"/>
              <a:gd name="adj2" fmla="val 5402120"/>
            </a:avLst>
          </a:prstGeom>
          <a:solidFill>
            <a:srgbClr val="EFEFED">
              <a:alpha val="32941"/>
            </a:srgbClr>
          </a:solidFill>
          <a:ln w="9525" cap="rnd">
            <a:solidFill>
              <a:srgbClr val="3C3A1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168816" y="21102"/>
            <a:ext cx="1702190" cy="1702190"/>
          </a:xfrm>
          <a:prstGeom prst="ellipse">
            <a:avLst/>
          </a:prstGeom>
          <a:noFill/>
          <a:ln w="27300" cap="rnd">
            <a:solidFill>
              <a:srgbClr val="D5D5C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Shape 11"/>
          <p:cNvSpPr/>
          <p:nvPr/>
        </p:nvSpPr>
        <p:spPr>
          <a:xfrm rot="2315675">
            <a:off x="182880" y="1055077"/>
            <a:ext cx="1125716" cy="1102624"/>
          </a:xfrm>
          <a:prstGeom prst="donut">
            <a:avLst>
              <a:gd name="adj" fmla="val 11833"/>
            </a:avLst>
          </a:prstGeom>
          <a:gradFill>
            <a:gsLst>
              <a:gs pos="0">
                <a:srgbClr val="F8F8F4">
                  <a:alpha val="69803"/>
                </a:srgbClr>
              </a:gs>
              <a:gs pos="70000">
                <a:srgbClr val="FBFBFB">
                  <a:alpha val="54901"/>
                </a:srgbClr>
              </a:gs>
              <a:gs pos="100000">
                <a:srgbClr val="4A4612">
                  <a:alpha val="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>
            <a:solidFill>
              <a:srgbClr val="39371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1012873" y="-54"/>
            <a:ext cx="8131127" cy="68580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rgbClr val="403F2A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5760" marR="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Char char="●"/>
              <a:defRPr/>
            </a:lvl1pPr>
            <a:lvl2pPr marL="640080" marR="0" indent="-68580" algn="l" rtl="0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/>
            </a:lvl2pPr>
            <a:lvl3pPr marL="886967" marR="0" indent="-86867" algn="l" rtl="0">
              <a:lnSpc>
                <a:spcPct val="100000"/>
              </a:lnSpc>
              <a:spcBef>
                <a:spcPts val="480"/>
              </a:spcBef>
              <a:buClr>
                <a:schemeClr val="accent2"/>
              </a:buClr>
              <a:buFont typeface="Noto Symbol"/>
              <a:buChar char="⚫"/>
              <a:defRPr/>
            </a:lvl3pPr>
            <a:lvl4pPr marL="1097280" marR="0" indent="-55880" algn="l" rtl="0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Noto Symbol"/>
              <a:buChar char="⚫"/>
              <a:defRPr/>
            </a:lvl4pPr>
            <a:lvl5pPr marL="1298448" marR="0" indent="-66547" algn="l" rtl="0">
              <a:lnSpc>
                <a:spcPct val="100000"/>
              </a:lnSpc>
              <a:spcBef>
                <a:spcPts val="400"/>
              </a:spcBef>
              <a:buClr>
                <a:schemeClr val="accent4"/>
              </a:buClr>
              <a:buFont typeface="Noto Symbol"/>
              <a:buChar char="⚫"/>
              <a:defRPr/>
            </a:lvl5pPr>
            <a:lvl6pPr marL="1508760" marR="0" indent="-60960" algn="l" rtl="0">
              <a:lnSpc>
                <a:spcPct val="100000"/>
              </a:lnSpc>
              <a:spcBef>
                <a:spcPts val="400"/>
              </a:spcBef>
              <a:buClr>
                <a:schemeClr val="accent5"/>
              </a:buClr>
              <a:buFont typeface="Noto Symbol"/>
              <a:buChar char="⚫"/>
              <a:defRPr/>
            </a:lvl6pPr>
            <a:lvl7pPr marL="1719072" marR="0" indent="-68072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7pPr>
            <a:lvl8pPr marL="1920240" marR="0" indent="-66039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8pPr>
            <a:lvl9pPr marL="2130552" marR="0" indent="-60451" algn="l" rtl="0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Noto Symbol"/>
              <a:buChar char="⚫"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ct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18" name="Shape 18"/>
          <p:cNvSpPr/>
          <p:nvPr/>
        </p:nvSpPr>
        <p:spPr>
          <a:xfrm>
            <a:off x="1014983" y="-54"/>
            <a:ext cx="73151" cy="68580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1432559" y="359897"/>
            <a:ext cx="7406699" cy="1472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1432559" y="1850064"/>
            <a:ext cx="7406699" cy="175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1</a:t>
            </a:fld>
            <a:endParaRPr lang="fr-FR" sz="2400"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537" y="766925"/>
            <a:ext cx="6810375" cy="54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1-3</a:t>
            </a:r>
            <a:r>
              <a:rPr lang="fr-FR" sz="385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L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’environnement</a:t>
            </a:r>
            <a:r>
              <a:rPr lang="fr-FR" sz="385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just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Gestion: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MSProject,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Tortoise SVN.</a:t>
            </a:r>
          </a:p>
          <a:p>
            <a:pPr marL="0" marR="0" indent="0" algn="just" rtl="0">
              <a:lnSpc>
                <a:spcPct val="10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indent="0" algn="just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Programmation: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Eclipse,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Android SDK.</a:t>
            </a:r>
          </a:p>
          <a:p>
            <a:pPr marL="0" marR="0" indent="0" algn="just" rtl="0">
              <a:lnSpc>
                <a:spcPct val="10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indent="0" algn="just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Matériel: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Samsung Galaxy S3,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Support de smartphone.</a:t>
            </a:r>
          </a:p>
          <a:p>
            <a:pPr marL="365760" marR="0" lvl="0" indent="-127000" algn="just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8494776" y="6305550"/>
            <a:ext cx="576071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10</a:t>
            </a:fld>
            <a:endParaRPr lang="fr-FR" sz="2400" b="0" i="0" u="none" strike="noStrike" cap="none" baseline="0" dirty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 Réalisa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tion 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du projet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5760" marR="0" lvl="0" indent="-289560" algn="l" rtl="0">
              <a:lnSpc>
                <a:spcPct val="100000"/>
              </a:lnSpc>
              <a:spcBef>
                <a:spcPts val="0"/>
              </a:spcBef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2-1</a:t>
            </a: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Gestion du projet </a:t>
            </a:r>
          </a:p>
          <a:p>
            <a:pPr marL="365760" marR="0" lvl="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89560" algn="l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</a:t>
            </a: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Travail effectué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8467344" y="6305550"/>
            <a:ext cx="603503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11</a:t>
            </a:fld>
            <a:endParaRPr lang="fr-FR" sz="2400" b="0" i="0" u="none" strike="noStrike" cap="none" baseline="0" dirty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2-1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Gestion du projet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5760" marR="0" lvl="0" indent="-289560" algn="l" rtl="0">
              <a:lnSpc>
                <a:spcPct val="150000"/>
              </a:lnSpc>
              <a:spcBef>
                <a:spcPts val="0"/>
              </a:spcBef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Gantt prévisionnel</a:t>
            </a:r>
          </a:p>
          <a:p>
            <a:pPr marL="365760" marR="0" lvl="0" indent="-289560" algn="l" rtl="0">
              <a:lnSpc>
                <a:spcPct val="150000"/>
              </a:lnSpc>
              <a:spcBef>
                <a:spcPts val="0"/>
              </a:spcBef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Gantt réel</a:t>
            </a: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8534650" y="6305550"/>
            <a:ext cx="5361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12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2-1-1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Gantt prévisionnel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8534650" y="6305550"/>
            <a:ext cx="5361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13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25472"/>
            <a:ext cx="9144001" cy="91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2-1-1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Gantt prévisionnel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8513064" y="6305550"/>
            <a:ext cx="557783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14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4750" y="2018750"/>
            <a:ext cx="9621224" cy="395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2-1-1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Gantt prévisionnel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8540496" y="6305550"/>
            <a:ext cx="530454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15</a:t>
            </a:fld>
            <a:endParaRPr lang="fr-FR" sz="2400" b="0" i="0" u="none" strike="noStrike" cap="none" baseline="0" dirty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91426"/>
            <a:ext cx="9143999" cy="295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2-1-2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Gantt réel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8503920" y="6305550"/>
            <a:ext cx="566927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16</a:t>
            </a:fld>
            <a:endParaRPr lang="fr-FR" sz="2400" b="0" i="0" u="none" strike="noStrike" cap="none" baseline="0" dirty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9787"/>
            <a:ext cx="9143999" cy="417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2-1-2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Gantt réel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8511375" y="6305550"/>
            <a:ext cx="559499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17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125" y="2286000"/>
            <a:ext cx="9144001" cy="302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Travai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 effectué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5760" marR="0" lvl="0" indent="-279400" algn="l" rtl="0">
              <a:lnSpc>
                <a:spcPct val="100000"/>
              </a:lnSpc>
              <a:spcBef>
                <a:spcPts val="0"/>
              </a:spcBef>
              <a:buClr>
                <a:srgbClr val="82AE01"/>
              </a:buClr>
              <a:buSzPct val="100000"/>
              <a:buFont typeface="Noto Symbol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</a:t>
            </a:r>
            <a:r>
              <a:rPr lang="fr-FR" sz="24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- </a:t>
            </a: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Analyse d’image</a:t>
            </a:r>
            <a:r>
              <a:rPr lang="fr-FR" sz="24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  <a:p>
            <a:pPr marL="365760" marR="0" lvl="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24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79400" algn="l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Noto Symbol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2-2-2</a:t>
            </a:r>
            <a:r>
              <a:rPr lang="fr-FR" sz="24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- </a:t>
            </a: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Intelligence artificielle</a:t>
            </a:r>
            <a:r>
              <a:rPr lang="fr-FR" sz="24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  <a:p>
            <a:pPr marL="365760" marR="0" lvl="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24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79400" algn="l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Noto Symbol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24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- Capture et </a:t>
            </a: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</a:t>
            </a:r>
          </a:p>
          <a:p>
            <a:pPr marL="365760" marR="0" lvl="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24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79400" algn="l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Noto Symbol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</a:t>
            </a:r>
            <a:r>
              <a:rPr lang="fr-FR" sz="24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Communication Smartphone/PC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79400" algn="l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2-2-5 -  Application: organisation de la résolution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416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18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 – Analyse d’image</a:t>
            </a:r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Le découpage de l’image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La reconnaissance d’une couleur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La reconnaissance du décor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La reconnaissance des bonbons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Délimitation des bornes: méthode manuel</a:t>
            </a: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Délimitation des bornes: méthode dynamique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19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1432559" y="359897"/>
            <a:ext cx="7406639" cy="14721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43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Candy Crush Killer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1331640" y="2204864"/>
            <a:ext cx="7406639" cy="3312367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 b="0" i="0" u="none" strike="noStrike" cap="none" baseline="0" dirty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Boyer Alexandre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 b="0" i="0" u="none" strike="noStrike" cap="none" baseline="0" dirty="0" err="1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Bullat</a:t>
            </a:r>
            <a:r>
              <a:rPr lang="fr-FR" sz="2400" b="0" i="0" u="none" strike="noStrike" cap="none" baseline="0" dirty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 Théo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 b="0" i="0" u="none" strike="noStrike" cap="none" baseline="0" dirty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Ralite Jérôme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 b="0" i="0" u="none" strike="noStrike" cap="none" baseline="0" dirty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Raymond Nicolas</a:t>
            </a:r>
          </a:p>
          <a:p>
            <a:pPr marL="484632" marR="0" lvl="0" indent="-337058" algn="l" rt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262517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marR="0" lvl="0" indent="-381000" algn="l" rtl="0">
              <a:lnSpc>
                <a:spcPct val="9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 b="0" i="0" u="none" strike="noStrike" cap="none" baseline="0" dirty="0" smtClean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Encadré par M. Laffont, enseignant à </a:t>
            </a:r>
            <a:r>
              <a:rPr lang="fr-FR" sz="2400" b="0" i="0" u="none" strike="noStrike" cap="none" baseline="0" dirty="0" err="1" smtClean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Polytech</a:t>
            </a:r>
            <a:r>
              <a:rPr lang="fr-FR" sz="2400" b="0" i="0" u="none" strike="noStrike" cap="none" baseline="0" dirty="0" smtClean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 	</a:t>
            </a:r>
            <a:r>
              <a:rPr lang="fr-FR" sz="2400" b="0" i="0" u="none" strike="noStrike" cap="none" dirty="0" smtClean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               </a:t>
            </a:r>
            <a:r>
              <a:rPr lang="fr-FR" sz="2400" b="0" i="0" u="none" strike="noStrike" cap="none" baseline="0" dirty="0" smtClean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M. </a:t>
            </a:r>
            <a:r>
              <a:rPr lang="fr-FR" sz="2400" b="0" i="0" u="none" strike="noStrike" cap="none" baseline="0" dirty="0" err="1" smtClean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Kauffmann</a:t>
            </a:r>
            <a:r>
              <a:rPr lang="fr-FR" sz="2400" b="0" i="0" u="none" strike="noStrike" cap="none" baseline="0" dirty="0" smtClean="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, enseignant à l’IUT</a:t>
            </a:r>
            <a:endParaRPr lang="fr-FR" sz="2400" b="0" i="0" u="none" strike="noStrike" cap="none" baseline="0" dirty="0">
              <a:solidFill>
                <a:srgbClr val="26251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5724128" y="6305550"/>
            <a:ext cx="2952328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 – Analyse d’image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</a:rPr>
              <a:t>Composition d’une image de grille Candy Crush Saga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20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524" y="2088125"/>
            <a:ext cx="6482900" cy="41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 – Analyse d’image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Principe d’une couleur:</a:t>
            </a:r>
          </a:p>
          <a:p>
            <a:pPr marL="1280160" lvl="0" indent="-127000" rtl="0">
              <a:spcBef>
                <a:spcPts val="0"/>
              </a:spcBef>
              <a:buNone/>
            </a:pPr>
            <a:r>
              <a:rPr lang="fr-FR" sz="18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reconnaissance et calcul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fr-FR" sz="1800" dirty="0" smtClean="0">
                <a:solidFill>
                  <a:schemeClr val="dk1"/>
                </a:solidFill>
              </a:rPr>
              <a:t>0			       255</a:t>
            </a:r>
            <a:endParaRPr lang="fr-FR" sz="1800" dirty="0">
              <a:solidFill>
                <a:schemeClr val="dk1"/>
              </a:solidFill>
            </a:endParaRPr>
          </a:p>
        </p:txBody>
      </p:sp>
      <p:sp>
        <p:nvSpPr>
          <p:cNvPr id="282" name="Shape 28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21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632" y="3157580"/>
            <a:ext cx="3469075" cy="21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532" y="2582724"/>
            <a:ext cx="3343275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 – Analyse d’image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Reconnaissance du décor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Découpage de la grille en cases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Utilisation des règles de composition d’une grille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22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337" y="2926299"/>
            <a:ext cx="7180774" cy="326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 – Analyse d’image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Reconnaissance des bonbons</a:t>
            </a: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23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149" y="2768963"/>
            <a:ext cx="2802625" cy="248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8225" y="2410200"/>
            <a:ext cx="4579524" cy="33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 – Analyse d’image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Délimitation des bornes pour les couleurs: méthode manuel</a:t>
            </a: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11" name="Shape 31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24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6161" y="2411250"/>
            <a:ext cx="3894274" cy="389429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1517625" y="2405300"/>
            <a:ext cx="3048599" cy="389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6550" rtl="0">
              <a:lnSpc>
                <a:spcPct val="15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17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Évaluation des valeurs que peuvent prendre chaque couleur de chaque bonbon grâce à des images prises par le téléphone.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 – Analyse d’image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Délimitation des bornes pour les couleurs: méthode manuel</a:t>
            </a: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21" name="Shape 32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25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1517625" y="2405300"/>
            <a:ext cx="3048599" cy="389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7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625" y="2478878"/>
            <a:ext cx="3969975" cy="190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700" y="2405300"/>
            <a:ext cx="3590925" cy="296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2-2-1 – Analyse d’image</a:t>
            </a:r>
          </a:p>
        </p:txBody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1374474" y="1447800"/>
            <a:ext cx="75593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Délimitation des bornes pour les couleurs: méthode dynamique</a:t>
            </a: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26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25" y="2429174"/>
            <a:ext cx="4333367" cy="381922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6142125" y="2448275"/>
            <a:ext cx="2468399" cy="381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Plage placée sur l’écran et prise en photo par le smartphone. </a:t>
            </a:r>
          </a:p>
          <a:p>
            <a:pPr lvl="0" algn="just" rtl="0">
              <a:spcBef>
                <a:spcPts val="0"/>
              </a:spcBef>
              <a:buNone/>
            </a:pPr>
            <a:endParaRPr sz="18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42900" algn="just"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Les couleurs sont créees à partir de valeurs que peuvent prendre les couleurs sur une capture d’écran.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2-2-2 – Intelligence artificielle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13601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Principe de base du jeu Candy Crush Saga</a:t>
            </a:r>
          </a:p>
        </p:txBody>
      </p:sp>
      <p:sp>
        <p:nvSpPr>
          <p:cNvPr id="342" name="Shape 34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27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825" y="2164350"/>
            <a:ext cx="2377925" cy="392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175" y="2163842"/>
            <a:ext cx="2895599" cy="392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2-2-2 – Intelligence artificielle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13601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Utilisation d’un pattern</a:t>
            </a: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28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887" y="1974300"/>
            <a:ext cx="5630618" cy="43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2-2-2 – Intelligence artificielle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13601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Score attribué au position du pattern</a:t>
            </a:r>
          </a:p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61" name="Shape 36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29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63" name="Shape 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550" y="1950450"/>
            <a:ext cx="5661625" cy="435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1432559" y="359897"/>
            <a:ext cx="7406699" cy="1472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2286000" marR="0" lvl="0" indent="45720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43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Sujet 							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xfrm>
            <a:off x="1331640" y="2204864"/>
            <a:ext cx="7406699" cy="33122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Réaliser une application Android  capable de résoudre automatiquement des jeux informatiques chronophages tel que le célèbre Candy Crush Saga.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buNone/>
            </a:pPr>
            <a:endParaRPr sz="2400">
              <a:solidFill>
                <a:srgbClr val="26251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5724128" y="6305550"/>
            <a:ext cx="2952299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2-2-2 – Intelligence artificielle</a:t>
            </a:r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13601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Optimisation en cas d’égalité</a:t>
            </a:r>
          </a:p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8DBE00"/>
              </a:buClr>
              <a:buSzPct val="133333"/>
              <a:buFont typeface="Cabin"/>
              <a:buChar char="●"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Bonbons spéciaux</a:t>
            </a: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200000"/>
              </a:lnSpc>
              <a:spcBef>
                <a:spcPts val="0"/>
              </a:spcBef>
              <a:buClr>
                <a:srgbClr val="8DBE00"/>
              </a:buClr>
              <a:buSzPct val="133333"/>
              <a:buFont typeface="Cabin"/>
              <a:buChar char="●"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Double coup</a:t>
            </a:r>
          </a:p>
          <a:p>
            <a:pPr marL="457200" lvl="0" indent="-381000" algn="ctr" rtl="0">
              <a:spcBef>
                <a:spcPts val="0"/>
              </a:spcBef>
              <a:buClr>
                <a:srgbClr val="8DBE00"/>
              </a:buClr>
              <a:buFont typeface="Noto Symbol"/>
              <a:buChar char="●"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30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937" y="2158399"/>
            <a:ext cx="4384475" cy="388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5760" marR="0" lvl="0" indent="-279400" algn="l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d’image</a:t>
            </a:r>
          </a:p>
          <a:p>
            <a:pPr marL="365760" marR="0" lvl="0" indent="-279400" algn="l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manuel</a:t>
            </a:r>
          </a:p>
          <a:p>
            <a:pPr marL="365760" marR="0" lvl="0" indent="-279400" algn="l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automatique</a:t>
            </a:r>
          </a:p>
          <a:p>
            <a:pPr marL="365760" marR="0" lvl="0" indent="-279400" algn="l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Aide au traitement d’image côté PC</a:t>
            </a:r>
          </a:p>
          <a:p>
            <a:pPr marL="365760" marR="0" lvl="0" indent="-279400" algn="l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Atténuation des reflets et des ombres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31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d’image: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87" name="Shape 387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32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1446050" y="2663025"/>
            <a:ext cx="3507599" cy="36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Réutilisation de l’activité des anciens membres.</a:t>
            </a:r>
          </a:p>
          <a:p>
            <a:pPr marL="457200" lvl="0" indent="-381000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Ajout d’une aide textuelle.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 txBox="1"/>
          <p:nvPr/>
        </p:nvSpPr>
        <p:spPr>
          <a:xfrm>
            <a:off x="5154250" y="2476900"/>
            <a:ext cx="3364500" cy="38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998" y="2004550"/>
            <a:ext cx="2607751" cy="42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manuel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98" name="Shape 398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33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0" name="Shape 400"/>
          <p:cNvSpPr txBox="1"/>
          <p:nvPr/>
        </p:nvSpPr>
        <p:spPr>
          <a:xfrm>
            <a:off x="1472325" y="5705850"/>
            <a:ext cx="7461474" cy="99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457200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Redressement: obtenir une grille de </a:t>
            </a:r>
            <a:r>
              <a:rPr lang="fr-FR" sz="24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jeu droite</a:t>
            </a: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01" name="Shape 401"/>
          <p:cNvSpPr txBox="1"/>
          <p:nvPr/>
        </p:nvSpPr>
        <p:spPr>
          <a:xfrm>
            <a:off x="1558275" y="2287575"/>
            <a:ext cx="6900899" cy="317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02" name="Shape 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650" y="2192574"/>
            <a:ext cx="2063449" cy="36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175" y="2192575"/>
            <a:ext cx="2063449" cy="36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manuel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0" name="Shape 41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34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1472325" y="5705850"/>
            <a:ext cx="7072799" cy="99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13" name="Shape 413"/>
          <p:cNvSpPr txBox="1"/>
          <p:nvPr/>
        </p:nvSpPr>
        <p:spPr>
          <a:xfrm>
            <a:off x="1558275" y="2287575"/>
            <a:ext cx="6900899" cy="476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fr-FR" i="1"/>
              <a:t>Matrix.setPolyToPoly(float[] src, int srcIndex, float[] dst, int dstIndex, int pointCount)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1558275" y="2846250"/>
            <a:ext cx="6900899" cy="47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Méthode permettant le redressement de bitmaps:</a:t>
            </a:r>
          </a:p>
          <a:p>
            <a:pPr algn="ctr">
              <a:spcBef>
                <a:spcPts val="0"/>
              </a:spcBef>
              <a:buNone/>
            </a:pPr>
            <a:endParaRPr/>
          </a:p>
        </p:txBody>
      </p:sp>
      <p:sp>
        <p:nvSpPr>
          <p:cNvPr id="415" name="Shape 415"/>
          <p:cNvSpPr txBox="1"/>
          <p:nvPr/>
        </p:nvSpPr>
        <p:spPr>
          <a:xfrm>
            <a:off x="1559500" y="3404925"/>
            <a:ext cx="6900899" cy="290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300" y="3561400"/>
            <a:ext cx="2790825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manuel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3" name="Shape 42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24" name="Shape 424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35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1472325" y="5705850"/>
            <a:ext cx="7072799" cy="99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0" lvl="0" indent="457200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Redimensionnement: couper le décor.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 txBox="1"/>
          <p:nvPr/>
        </p:nvSpPr>
        <p:spPr>
          <a:xfrm>
            <a:off x="1558275" y="2287575"/>
            <a:ext cx="6900899" cy="317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27" name="Shape 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950" y="1929650"/>
            <a:ext cx="2260115" cy="401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999" y="1929624"/>
            <a:ext cx="2260125" cy="401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manuel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36" name="Shape 436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36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1472325" y="5705850"/>
            <a:ext cx="7072799" cy="99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600"/>
              </a:spcBef>
              <a:buNone/>
            </a:pPr>
            <a:endParaRPr/>
          </a:p>
        </p:txBody>
      </p:sp>
      <p:sp>
        <p:nvSpPr>
          <p:cNvPr id="438" name="Shape 438"/>
          <p:cNvSpPr txBox="1"/>
          <p:nvPr/>
        </p:nvSpPr>
        <p:spPr>
          <a:xfrm>
            <a:off x="1558275" y="2287575"/>
            <a:ext cx="6900899" cy="317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Création d’un bitmap dans le bitmap d’origine :</a:t>
            </a:r>
          </a:p>
          <a:p>
            <a:pPr algn="ctr" rtl="0">
              <a:spcBef>
                <a:spcPts val="0"/>
              </a:spcBef>
              <a:buNone/>
            </a:pPr>
            <a:endParaRPr/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300" y="3107087"/>
            <a:ext cx="2790825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manuel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6" name="Shape 44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47" name="Shape 447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37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8" name="Shape 448"/>
          <p:cNvSpPr txBox="1"/>
          <p:nvPr/>
        </p:nvSpPr>
        <p:spPr>
          <a:xfrm>
            <a:off x="1472325" y="5705850"/>
            <a:ext cx="7072799" cy="99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600"/>
              </a:spcBef>
              <a:buNone/>
            </a:pPr>
            <a:endParaRPr/>
          </a:p>
        </p:txBody>
      </p:sp>
      <p:sp>
        <p:nvSpPr>
          <p:cNvPr id="449" name="Shape 449"/>
          <p:cNvSpPr txBox="1"/>
          <p:nvPr/>
        </p:nvSpPr>
        <p:spPr>
          <a:xfrm>
            <a:off x="1558275" y="2287575"/>
            <a:ext cx="6900899" cy="38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Problème: </a:t>
            </a:r>
          </a:p>
          <a:p>
            <a:pPr rtl="0">
              <a:spcBef>
                <a:spcPts val="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La conversion des images en bitmaps faussent le redimensionnement: oblige de placer les points un peu à côté de la grille.</a:t>
            </a:r>
          </a:p>
          <a:p>
            <a:pPr rtl="0">
              <a:spcBef>
                <a:spcPts val="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Inconvénient:</a:t>
            </a:r>
          </a:p>
          <a:p>
            <a:pPr rtl="0">
              <a:spcBef>
                <a:spcPts val="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Ce traitement demande une action de la part de l’utilisateur qui peut être fastidieuse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automatique</a:t>
            </a:r>
          </a:p>
          <a:p>
            <a:pPr marL="0" marR="0" indent="0" algn="l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Permet de rendre autonome la détection des coins de la grille.</a:t>
            </a:r>
          </a:p>
          <a:p>
            <a:pPr marL="0" marR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Meilleur qualité pour la position des coins.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56" name="Shape 45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38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automatique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64" name="Shape 464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65" name="Shape 465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39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66" name="Shape 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9675" y="2204999"/>
            <a:ext cx="6918100" cy="403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1435608" y="274319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43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Candy Crush Saga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403648" y="2348880"/>
            <a:ext cx="3657600" cy="4663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80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Différentes sortes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80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     de bonbons.</a:t>
            </a:r>
          </a:p>
          <a:p>
            <a:pPr marL="365760" marR="0" lvl="0" indent="-147319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80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Règle de jeu:</a:t>
            </a:r>
          </a:p>
          <a:p>
            <a:pPr marL="0" marR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80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     aligner au moins</a:t>
            </a:r>
          </a:p>
          <a:p>
            <a:pPr marL="0" marR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80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     3 bonbons de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80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     même couleur.</a:t>
            </a:r>
          </a:p>
        </p:txBody>
      </p:sp>
      <p:pic>
        <p:nvPicPr>
          <p:cNvPr id="129" name="Shape 12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92647" y="2777504"/>
            <a:ext cx="4378200" cy="24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4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d’image: automatique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3" name="Shape 47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40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75" name="Shape 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100" y="2918775"/>
            <a:ext cx="3662600" cy="30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5150" y="2971362"/>
            <a:ext cx="4019550" cy="30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447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 : Atténuation </a:t>
            </a:r>
          </a:p>
          <a:p>
            <a:pPr marL="0" marR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des reflets et des ombres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indent="0" algn="l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Principe :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60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de la dégradation sur un écran noir, et sur un écran blanc.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buNone/>
            </a:pPr>
            <a:endParaRPr sz="18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60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Suppression de la dégradation sur les images à traiter.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83" name="Shape 48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84" name="Shape 484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41</a:t>
            </a:fld>
            <a:endParaRPr lang="fr-FR" sz="2400" b="0" i="0" u="none" strike="noStrike" cap="none" baseline="0" dirty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447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 : Atténuation </a:t>
            </a:r>
          </a:p>
          <a:p>
            <a:pPr marL="0" marR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des reflets et des ombres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Suppression des reflets: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91" name="Shape 49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492" name="Shape 492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42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93" name="Shape 4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1850" y="3636250"/>
            <a:ext cx="7107526" cy="214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447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 : Problème rencontré: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00" name="Shape 50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43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02" name="Shape 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825" y="2228708"/>
            <a:ext cx="2895600" cy="386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0150" y="2228709"/>
            <a:ext cx="2895600" cy="3860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et traitement d’image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447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Traitement d’image : Problème rencontré: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10" name="Shape 51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511" name="Shape 511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44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12" name="Shape 5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100" y="2235200"/>
            <a:ext cx="2895599" cy="38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1825" y="2235200"/>
            <a:ext cx="2895600" cy="38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</p:txBody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 dirty="0">
                <a:solidFill>
                  <a:srgbClr val="403F2A"/>
                </a:solidFill>
              </a:rPr>
              <a:t>Serveur TCP/IP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Noto Symbol"/>
              <a:buChar char="●"/>
            </a:pPr>
            <a:r>
              <a:rPr lang="fr-FR" sz="2400" dirty="0">
                <a:solidFill>
                  <a:srgbClr val="403F2A"/>
                </a:solidFill>
              </a:rPr>
              <a:t>Inconvénients:</a:t>
            </a: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 dirty="0">
                <a:solidFill>
                  <a:srgbClr val="403F2A"/>
                </a:solidFill>
              </a:rPr>
              <a:t>	</a:t>
            </a:r>
            <a:r>
              <a:rPr lang="fr-FR" sz="2400" dirty="0" smtClean="0">
                <a:solidFill>
                  <a:srgbClr val="403F2A"/>
                </a:solidFill>
              </a:rPr>
              <a:t>Programme </a:t>
            </a:r>
            <a:r>
              <a:rPr lang="fr-FR" sz="2400" dirty="0">
                <a:solidFill>
                  <a:srgbClr val="403F2A"/>
                </a:solidFill>
              </a:rPr>
              <a:t>à installer coté PC.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Noto Symbol"/>
              <a:buChar char="●"/>
            </a:pPr>
            <a:r>
              <a:rPr lang="fr-FR" sz="2400" dirty="0">
                <a:solidFill>
                  <a:srgbClr val="403F2A"/>
                </a:solidFill>
              </a:rPr>
              <a:t>Avantages:</a:t>
            </a: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 dirty="0">
                <a:solidFill>
                  <a:srgbClr val="403F2A"/>
                </a:solidFill>
              </a:rPr>
              <a:t>	</a:t>
            </a:r>
            <a:r>
              <a:rPr lang="fr-FR" sz="2400" dirty="0" smtClean="0">
                <a:solidFill>
                  <a:srgbClr val="403F2A"/>
                </a:solidFill>
              </a:rPr>
              <a:t>Mise </a:t>
            </a:r>
            <a:r>
              <a:rPr lang="fr-FR" sz="2400" dirty="0">
                <a:solidFill>
                  <a:srgbClr val="403F2A"/>
                </a:solidFill>
              </a:rPr>
              <a:t>en place facile. </a:t>
            </a: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 dirty="0" smtClean="0">
                <a:solidFill>
                  <a:srgbClr val="403F2A"/>
                </a:solidFill>
              </a:rPr>
              <a:t>Bluetooth HID</a:t>
            </a:r>
            <a:endParaRPr lang="fr-FR" sz="2400" dirty="0">
              <a:solidFill>
                <a:srgbClr val="403F2A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Noto Symbol"/>
              <a:buChar char="●"/>
            </a:pPr>
            <a:r>
              <a:rPr lang="fr-FR" sz="2400" dirty="0">
                <a:solidFill>
                  <a:srgbClr val="403F2A"/>
                </a:solidFill>
              </a:rPr>
              <a:t>Inconvénients</a:t>
            </a: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 dirty="0">
                <a:solidFill>
                  <a:srgbClr val="403F2A"/>
                </a:solidFill>
              </a:rPr>
              <a:t>	</a:t>
            </a:r>
            <a:r>
              <a:rPr lang="fr-FR" sz="2400" dirty="0" smtClean="0">
                <a:solidFill>
                  <a:srgbClr val="403F2A"/>
                </a:solidFill>
              </a:rPr>
              <a:t>Posséder </a:t>
            </a:r>
            <a:r>
              <a:rPr lang="fr-FR" sz="2400" dirty="0">
                <a:solidFill>
                  <a:srgbClr val="403F2A"/>
                </a:solidFill>
              </a:rPr>
              <a:t>un ordinateur avec le Bluetooth.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Noto Symbol"/>
              <a:buChar char="●"/>
            </a:pPr>
            <a:r>
              <a:rPr lang="fr-FR" sz="2400" dirty="0">
                <a:solidFill>
                  <a:srgbClr val="403F2A"/>
                </a:solidFill>
              </a:rPr>
              <a:t>Avantages:</a:t>
            </a:r>
          </a:p>
          <a:p>
            <a:pPr marL="457200" lvl="0" indent="45720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 dirty="0">
                <a:solidFill>
                  <a:srgbClr val="403F2A"/>
                </a:solidFill>
              </a:rPr>
              <a:t>Pas de manipulation a faire sur PC.</a:t>
            </a:r>
          </a:p>
          <a:p>
            <a:pPr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8613646" y="6305550"/>
            <a:ext cx="530353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45</a:t>
            </a:fld>
            <a:endParaRPr lang="fr-FR" sz="2400" dirty="0"/>
          </a:p>
        </p:txBody>
      </p:sp>
      <p:sp>
        <p:nvSpPr>
          <p:cNvPr id="521" name="Shape 521"/>
          <p:cNvSpPr txBox="1"/>
          <p:nvPr/>
        </p:nvSpPr>
        <p:spPr>
          <a:xfrm>
            <a:off x="5787503" y="6256801"/>
            <a:ext cx="3000000" cy="60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endParaRPr sz="3000"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  <a:p>
            <a:pPr algn="ctr" rtl="0">
              <a:spcBef>
                <a:spcPts val="0"/>
              </a:spcBef>
              <a:buNone/>
            </a:pPr>
            <a:endParaRPr sz="3000">
              <a:latin typeface="Cabin"/>
              <a:ea typeface="Cabin"/>
              <a:cs typeface="Cabin"/>
              <a:sym typeface="Cabin"/>
            </a:endParaRPr>
          </a:p>
          <a:p>
            <a:pPr algn="l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Pourquoi la solution bluetooth n’ a pas était retenue ?</a:t>
            </a:r>
          </a:p>
        </p:txBody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1435608" y="1762775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r-FR" sz="2400" dirty="0">
                <a:solidFill>
                  <a:srgbClr val="403F2A"/>
                </a:solidFill>
              </a:rPr>
              <a:t>Contraintes: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Noto Symbol"/>
              <a:buChar char="●"/>
            </a:pPr>
            <a:r>
              <a:rPr lang="fr-FR" sz="2400" dirty="0">
                <a:solidFill>
                  <a:srgbClr val="403F2A"/>
                </a:solidFill>
              </a:rPr>
              <a:t>Smartphone </a:t>
            </a:r>
            <a:r>
              <a:rPr lang="fr-FR" sz="2400" dirty="0" err="1">
                <a:solidFill>
                  <a:srgbClr val="403F2A"/>
                </a:solidFill>
              </a:rPr>
              <a:t>root</a:t>
            </a:r>
            <a:r>
              <a:rPr lang="fr-FR" sz="2400" dirty="0">
                <a:solidFill>
                  <a:srgbClr val="403F2A"/>
                </a:solidFill>
              </a:rPr>
              <a:t>: pour avoir tout les droits,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Noto Symbol"/>
              <a:buChar char="●"/>
            </a:pPr>
            <a:r>
              <a:rPr lang="fr-FR" sz="2400" dirty="0">
                <a:solidFill>
                  <a:srgbClr val="403F2A"/>
                </a:solidFill>
              </a:rPr>
              <a:t>Ordinateur avec </a:t>
            </a:r>
            <a:r>
              <a:rPr lang="fr-FR" sz="2400" dirty="0" err="1">
                <a:solidFill>
                  <a:srgbClr val="403F2A"/>
                </a:solidFill>
              </a:rPr>
              <a:t>bluetooth</a:t>
            </a:r>
            <a:r>
              <a:rPr lang="fr-FR" sz="2400" dirty="0">
                <a:solidFill>
                  <a:srgbClr val="403F2A"/>
                </a:solidFill>
              </a:rPr>
              <a:t>.</a:t>
            </a:r>
          </a:p>
          <a:p>
            <a:pPr mar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400" dirty="0">
              <a:solidFill>
                <a:srgbClr val="403F2A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400" dirty="0">
              <a:solidFill>
                <a:srgbClr val="403F2A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 dirty="0" smtClean="0">
                <a:solidFill>
                  <a:srgbClr val="403F2A"/>
                </a:solidFill>
              </a:rPr>
              <a:t>Documentations </a:t>
            </a:r>
            <a:r>
              <a:rPr lang="fr-FR" sz="2400" dirty="0">
                <a:solidFill>
                  <a:srgbClr val="403F2A"/>
                </a:solidFill>
              </a:rPr>
              <a:t>utilisaient le </a:t>
            </a:r>
            <a:r>
              <a:rPr lang="fr-FR" sz="2400" dirty="0" err="1">
                <a:solidFill>
                  <a:srgbClr val="403F2A"/>
                </a:solidFill>
              </a:rPr>
              <a:t>Ndk</a:t>
            </a:r>
            <a:r>
              <a:rPr lang="fr-FR" sz="2400" dirty="0">
                <a:solidFill>
                  <a:srgbClr val="403F2A"/>
                </a:solidFill>
              </a:rPr>
              <a:t>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529" name="Shape 529"/>
          <p:cNvSpPr txBox="1">
            <a:spLocks noGrp="1"/>
          </p:cNvSpPr>
          <p:nvPr>
            <p:ph type="sldNum" idx="12"/>
          </p:nvPr>
        </p:nvSpPr>
        <p:spPr>
          <a:xfrm>
            <a:off x="8503920" y="6305550"/>
            <a:ext cx="566927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46</a:t>
            </a:fld>
            <a:endParaRPr lang="fr-FR" sz="2400" dirty="0"/>
          </a:p>
        </p:txBody>
      </p:sp>
      <p:sp>
        <p:nvSpPr>
          <p:cNvPr id="530" name="Shape 530"/>
          <p:cNvSpPr txBox="1"/>
          <p:nvPr/>
        </p:nvSpPr>
        <p:spPr>
          <a:xfrm>
            <a:off x="5842247" y="6115350"/>
            <a:ext cx="3000000" cy="66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  <a:p>
            <a:pPr algn="ctr" rtl="0">
              <a:spcBef>
                <a:spcPts val="0"/>
              </a:spcBef>
              <a:buNone/>
            </a:pPr>
            <a:endParaRPr sz="2400">
              <a:solidFill>
                <a:srgbClr val="413F2A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spcBef>
                <a:spcPts val="0"/>
              </a:spcBef>
              <a:buNone/>
            </a:pPr>
            <a:r>
              <a:rPr lang="fr-FR" sz="2400">
                <a:solidFill>
                  <a:srgbClr val="413F2A"/>
                </a:solidFill>
                <a:latin typeface="Cabin"/>
                <a:ea typeface="Cabin"/>
                <a:cs typeface="Cabin"/>
                <a:sym typeface="Cabin"/>
              </a:rPr>
              <a:t>Explication communication</a:t>
            </a:r>
          </a:p>
        </p:txBody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1435608" y="1662550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buNone/>
            </a:pPr>
            <a:endParaRPr lang="fr-FR" sz="2400" dirty="0" smtClean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endParaRPr lang="fr-FR" sz="24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endParaRPr lang="fr-FR" sz="2400" dirty="0" smtClean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endParaRPr lang="fr-FR" sz="24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endParaRPr lang="fr-FR" sz="2400" dirty="0" smtClean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fr-FR" sz="24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Création </a:t>
            </a: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d’une liaison permettant l'échange de donnée entre le smartphone et le pc grâce au socket.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8" name="Shape 538"/>
          <p:cNvSpPr txBox="1">
            <a:spLocks noGrp="1"/>
          </p:cNvSpPr>
          <p:nvPr>
            <p:ph type="sldNum" idx="12"/>
          </p:nvPr>
        </p:nvSpPr>
        <p:spPr>
          <a:xfrm>
            <a:off x="8494776" y="6305550"/>
            <a:ext cx="576071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47</a:t>
            </a:fld>
            <a:endParaRPr lang="fr-FR" sz="2400" dirty="0"/>
          </a:p>
        </p:txBody>
      </p:sp>
      <p:sp>
        <p:nvSpPr>
          <p:cNvPr id="539" name="Shape 539"/>
          <p:cNvSpPr txBox="1"/>
          <p:nvPr/>
        </p:nvSpPr>
        <p:spPr>
          <a:xfrm>
            <a:off x="5842247" y="6133900"/>
            <a:ext cx="3000000" cy="65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  <a:p>
            <a:pPr algn="ctr" rtl="0">
              <a:spcBef>
                <a:spcPts val="0"/>
              </a:spcBef>
              <a:buNone/>
            </a:pPr>
            <a:endParaRPr sz="2400"/>
          </a:p>
          <a:p>
            <a:pPr algn="ctr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Serveur au départ </a:t>
            </a:r>
          </a:p>
        </p:txBody>
      </p:sp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1435608" y="2057400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Reçois une chaine de caractère.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(Ex: x1/y1/x2/y2)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Création d’une grille pour connaitre les positions des bonbons.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547" name="Shape 547"/>
          <p:cNvSpPr txBox="1">
            <a:spLocks noGrp="1"/>
          </p:cNvSpPr>
          <p:nvPr>
            <p:ph type="sldNum" idx="12"/>
          </p:nvPr>
        </p:nvSpPr>
        <p:spPr>
          <a:xfrm>
            <a:off x="8558313" y="6368099"/>
            <a:ext cx="557783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48</a:t>
            </a:fld>
            <a:endParaRPr lang="fr-FR" sz="2400" dirty="0"/>
          </a:p>
        </p:txBody>
      </p:sp>
      <p:pic>
        <p:nvPicPr>
          <p:cNvPr id="548" name="Shape 5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8924" y="3959525"/>
            <a:ext cx="3384750" cy="282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Shape 549"/>
          <p:cNvSpPr txBox="1"/>
          <p:nvPr/>
        </p:nvSpPr>
        <p:spPr>
          <a:xfrm>
            <a:off x="6116096" y="6180451"/>
            <a:ext cx="3000000" cy="60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endParaRPr sz="3000">
              <a:solidFill>
                <a:srgbClr val="413F2A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  <a:p>
            <a:pPr algn="ctr" rtl="0">
              <a:spcBef>
                <a:spcPts val="0"/>
              </a:spcBef>
              <a:buNone/>
            </a:pPr>
            <a:endParaRPr sz="2400">
              <a:solidFill>
                <a:srgbClr val="413F2A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spcBef>
                <a:spcPts val="0"/>
              </a:spcBef>
              <a:buNone/>
            </a:pPr>
            <a:r>
              <a:rPr lang="fr-FR" sz="2400">
                <a:solidFill>
                  <a:srgbClr val="413F2A"/>
                </a:solidFill>
                <a:latin typeface="Cabin"/>
                <a:ea typeface="Cabin"/>
                <a:cs typeface="Cabin"/>
                <a:sym typeface="Cabin"/>
              </a:rPr>
              <a:t>Inconvénients de cette solution</a:t>
            </a:r>
          </a:p>
        </p:txBody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1435608" y="1762775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Placer la grille manuellement.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Ne marche qu’avec les grilles de 9*9.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sz="24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57" name="Shape 557"/>
          <p:cNvSpPr txBox="1">
            <a:spLocks noGrp="1"/>
          </p:cNvSpPr>
          <p:nvPr>
            <p:ph type="sldNum" idx="12"/>
          </p:nvPr>
        </p:nvSpPr>
        <p:spPr>
          <a:xfrm>
            <a:off x="8503920" y="6305550"/>
            <a:ext cx="566927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49</a:t>
            </a:fld>
            <a:endParaRPr lang="fr-FR" sz="2400" dirty="0"/>
          </a:p>
        </p:txBody>
      </p:sp>
      <p:pic>
        <p:nvPicPr>
          <p:cNvPr id="558" name="Shape 5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6762" y="3104725"/>
            <a:ext cx="3575873" cy="2784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9" name="Shape 559"/>
          <p:cNvCxnSpPr/>
          <p:nvPr/>
        </p:nvCxnSpPr>
        <p:spPr>
          <a:xfrm>
            <a:off x="3349150" y="3053600"/>
            <a:ext cx="3671100" cy="2886599"/>
          </a:xfrm>
          <a:prstGeom prst="straightConnector1">
            <a:avLst/>
          </a:prstGeom>
          <a:noFill/>
          <a:ln w="11430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0" name="Shape 560"/>
          <p:cNvCxnSpPr/>
          <p:nvPr/>
        </p:nvCxnSpPr>
        <p:spPr>
          <a:xfrm rot="10800000" flipH="1">
            <a:off x="3270475" y="3070350"/>
            <a:ext cx="3770999" cy="2886599"/>
          </a:xfrm>
          <a:prstGeom prst="straightConnector1">
            <a:avLst/>
          </a:prstGeom>
          <a:noFill/>
          <a:ln w="114300" cap="flat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61" name="Shape 561"/>
          <p:cNvSpPr txBox="1"/>
          <p:nvPr/>
        </p:nvSpPr>
        <p:spPr>
          <a:xfrm>
            <a:off x="5842247" y="61660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ctrTitle"/>
          </p:nvPr>
        </p:nvSpPr>
        <p:spPr>
          <a:xfrm>
            <a:off x="1432559" y="359897"/>
            <a:ext cx="7406699" cy="1472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1371600" marR="0" lvl="0" indent="45720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43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Problématique						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1"/>
          </p:nvPr>
        </p:nvSpPr>
        <p:spPr>
          <a:xfrm>
            <a:off x="1331640" y="2204864"/>
            <a:ext cx="7406699" cy="33122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buNone/>
            </a:pPr>
            <a:r>
              <a:rPr lang="fr-FR" sz="2400">
                <a:solidFill>
                  <a:srgbClr val="262517"/>
                </a:solidFill>
                <a:latin typeface="Cabin"/>
                <a:ea typeface="Cabin"/>
                <a:cs typeface="Cabin"/>
                <a:sym typeface="Cabin"/>
              </a:rPr>
              <a:t>Comment concevoir une application permettant de résoudre les puzzles aléatoires du jeu Candy Crush Saga de manière autonome ?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buNone/>
            </a:pPr>
            <a:endParaRPr sz="2400">
              <a:solidFill>
                <a:srgbClr val="26251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5724128" y="6305550"/>
            <a:ext cx="2952299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5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endParaRPr sz="3000">
              <a:solidFill>
                <a:srgbClr val="41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rgbClr val="413F2A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spcBef>
                <a:spcPts val="0"/>
              </a:spcBef>
              <a:buNone/>
            </a:pPr>
            <a:r>
              <a:rPr lang="fr-FR" sz="2400">
                <a:solidFill>
                  <a:srgbClr val="413F2A"/>
                </a:solidFill>
                <a:latin typeface="Cabin"/>
                <a:ea typeface="Cabin"/>
                <a:cs typeface="Cabin"/>
                <a:sym typeface="Cabin"/>
              </a:rPr>
              <a:t>Première amélioration</a:t>
            </a:r>
          </a:p>
        </p:txBody>
      </p:sp>
      <p:sp>
        <p:nvSpPr>
          <p:cNvPr id="568" name="Shape 568"/>
          <p:cNvSpPr txBox="1">
            <a:spLocks noGrp="1"/>
          </p:cNvSpPr>
          <p:nvPr>
            <p:ph type="body" idx="1"/>
          </p:nvPr>
        </p:nvSpPr>
        <p:spPr>
          <a:xfrm>
            <a:off x="1435608" y="1719825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Plus besoin de placer la grille.</a:t>
            </a:r>
          </a:p>
          <a:p>
            <a:pPr marL="914400" lvl="0" indent="4572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Capture d'écran</a:t>
            </a:r>
          </a:p>
          <a:p>
            <a:pPr>
              <a:spcBef>
                <a:spcPts val="0"/>
              </a:spcBef>
              <a:buNone/>
            </a:pPr>
            <a:endParaRPr sz="24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69" name="Shape 569"/>
          <p:cNvSpPr txBox="1">
            <a:spLocks noGrp="1"/>
          </p:cNvSpPr>
          <p:nvPr>
            <p:ph type="sldNum" idx="12"/>
          </p:nvPr>
        </p:nvSpPr>
        <p:spPr>
          <a:xfrm>
            <a:off x="8485632" y="6305550"/>
            <a:ext cx="585215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50</a:t>
            </a:fld>
            <a:endParaRPr lang="fr-FR" sz="2400" dirty="0"/>
          </a:p>
        </p:txBody>
      </p:sp>
      <p:pic>
        <p:nvPicPr>
          <p:cNvPr id="570" name="Shape 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998" y="2990200"/>
            <a:ext cx="4547550" cy="368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Shape 571"/>
          <p:cNvSpPr/>
          <p:nvPr/>
        </p:nvSpPr>
        <p:spPr>
          <a:xfrm>
            <a:off x="1918900" y="2476950"/>
            <a:ext cx="834300" cy="25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DBE00">
              <a:alpha val="8471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solidFill>
                <a:srgbClr val="8DBE00"/>
              </a:solidFill>
            </a:endParaRPr>
          </a:p>
        </p:txBody>
      </p:sp>
      <p:sp>
        <p:nvSpPr>
          <p:cNvPr id="572" name="Shape 572"/>
          <p:cNvSpPr txBox="1"/>
          <p:nvPr/>
        </p:nvSpPr>
        <p:spPr>
          <a:xfrm>
            <a:off x="6016197" y="6019324"/>
            <a:ext cx="3000000" cy="65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  <a:p>
            <a:pPr algn="ctr">
              <a:spcBef>
                <a:spcPts val="0"/>
              </a:spcBef>
              <a:buNone/>
            </a:pPr>
            <a:r>
              <a:rPr lang="fr-FR" sz="2400">
                <a:solidFill>
                  <a:srgbClr val="413F2A"/>
                </a:solidFill>
              </a:rPr>
              <a:t>Utilisation du RMI</a:t>
            </a:r>
          </a:p>
        </p:txBody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fr-FR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(Remote method invocation)</a:t>
            </a:r>
          </a:p>
          <a:p>
            <a:pPr algn="ctr" rtl="0">
              <a:spcBef>
                <a:spcPts val="0"/>
              </a:spcBef>
              <a:buNone/>
            </a:pPr>
            <a:endParaRPr sz="3000">
              <a:solidFill>
                <a:srgbClr val="94C600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endParaRPr sz="3000">
              <a:solidFill>
                <a:srgbClr val="94C600"/>
              </a:solidFill>
            </a:endParaRPr>
          </a:p>
        </p:txBody>
      </p:sp>
      <p:sp>
        <p:nvSpPr>
          <p:cNvPr id="580" name="Shape 580"/>
          <p:cNvSpPr txBox="1">
            <a:spLocks noGrp="1"/>
          </p:cNvSpPr>
          <p:nvPr>
            <p:ph type="sldNum" idx="12"/>
          </p:nvPr>
        </p:nvSpPr>
        <p:spPr>
          <a:xfrm>
            <a:off x="8503920" y="6288315"/>
            <a:ext cx="551654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51</a:t>
            </a:fld>
            <a:endParaRPr lang="fr-FR" sz="2400" dirty="0"/>
          </a:p>
        </p:txBody>
      </p:sp>
      <p:pic>
        <p:nvPicPr>
          <p:cNvPr id="581" name="Shape 5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375" y="1262486"/>
            <a:ext cx="7897599" cy="5171224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Shape 582"/>
          <p:cNvSpPr txBox="1"/>
          <p:nvPr/>
        </p:nvSpPr>
        <p:spPr>
          <a:xfrm>
            <a:off x="5826974" y="6161686"/>
            <a:ext cx="3000000" cy="60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sz="3900">
                <a:solidFill>
                  <a:srgbClr val="413F2A"/>
                </a:solidFill>
              </a:rPr>
              <a:t>Amélioration apporté avec le rmi</a:t>
            </a:r>
          </a:p>
        </p:txBody>
      </p:sp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Abstraction du protocole de communication.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fr-FR" sz="24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Char char="●"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Permet au téléphone d’appeler directement les méthodes du </a:t>
            </a:r>
            <a:r>
              <a:rPr lang="fr-FR" sz="24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serveur.</a:t>
            </a:r>
            <a:endParaRPr lang="fr-FR" sz="24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74320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fr-FR" sz="2400" dirty="0" smtClean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74320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fr-FR" sz="24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74320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24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Enchaîner </a:t>
            </a: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les étapes effectuées par le serveur.</a:t>
            </a:r>
          </a:p>
        </p:txBody>
      </p:sp>
      <p:sp>
        <p:nvSpPr>
          <p:cNvPr id="590" name="Shape 590"/>
          <p:cNvSpPr txBox="1">
            <a:spLocks noGrp="1"/>
          </p:cNvSpPr>
          <p:nvPr>
            <p:ph type="sldNum" idx="12"/>
          </p:nvPr>
        </p:nvSpPr>
        <p:spPr>
          <a:xfrm>
            <a:off x="8485632" y="6305550"/>
            <a:ext cx="585215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52</a:t>
            </a:fld>
            <a:endParaRPr lang="fr-FR" sz="2400" dirty="0"/>
          </a:p>
        </p:txBody>
      </p:sp>
      <p:cxnSp>
        <p:nvCxnSpPr>
          <p:cNvPr id="591" name="Shape 591"/>
          <p:cNvCxnSpPr/>
          <p:nvPr/>
        </p:nvCxnSpPr>
        <p:spPr>
          <a:xfrm>
            <a:off x="2936750" y="4188225"/>
            <a:ext cx="0" cy="884350"/>
          </a:xfrm>
          <a:prstGeom prst="straightConnector1">
            <a:avLst/>
          </a:prstGeom>
          <a:noFill/>
          <a:ln w="76200" cap="flat">
            <a:solidFill>
              <a:srgbClr val="8DBE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2" name="Shape 592"/>
          <p:cNvCxnSpPr/>
          <p:nvPr/>
        </p:nvCxnSpPr>
        <p:spPr>
          <a:xfrm flipH="1" flipV="1">
            <a:off x="2936750" y="5055899"/>
            <a:ext cx="567350" cy="1"/>
          </a:xfrm>
          <a:prstGeom prst="straightConnector1">
            <a:avLst/>
          </a:prstGeom>
          <a:noFill/>
          <a:ln w="76200" cap="flat">
            <a:solidFill>
              <a:srgbClr val="8DBE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3" name="Shape 593"/>
          <p:cNvCxnSpPr/>
          <p:nvPr/>
        </p:nvCxnSpPr>
        <p:spPr>
          <a:xfrm rot="10800000">
            <a:off x="3203799" y="4855800"/>
            <a:ext cx="300300" cy="200099"/>
          </a:xfrm>
          <a:prstGeom prst="straightConnector1">
            <a:avLst/>
          </a:prstGeom>
          <a:noFill/>
          <a:ln w="76200" cap="flat">
            <a:solidFill>
              <a:srgbClr val="8DBE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4" name="Shape 594"/>
          <p:cNvCxnSpPr/>
          <p:nvPr/>
        </p:nvCxnSpPr>
        <p:spPr>
          <a:xfrm flipH="1">
            <a:off x="3270499" y="5072575"/>
            <a:ext cx="216900" cy="233699"/>
          </a:xfrm>
          <a:prstGeom prst="straightConnector1">
            <a:avLst/>
          </a:prstGeom>
          <a:noFill/>
          <a:ln w="76200" cap="flat">
            <a:solidFill>
              <a:srgbClr val="8DBE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95" name="Shape 595"/>
          <p:cNvSpPr txBox="1"/>
          <p:nvPr/>
        </p:nvSpPr>
        <p:spPr>
          <a:xfrm>
            <a:off x="5833102" y="61660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  <a:p>
            <a:pPr algn="ctr" rtl="0">
              <a:spcBef>
                <a:spcPts val="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Les étapes du serveur</a:t>
            </a:r>
          </a:p>
        </p:txBody>
      </p:sp>
      <p:sp>
        <p:nvSpPr>
          <p:cNvPr id="612" name="Shape 612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8DBE00"/>
              </a:buClr>
              <a:buSzPct val="100000"/>
              <a:buFont typeface="Cabin"/>
              <a:buAutoNum type="arabicParenR"/>
            </a:pPr>
            <a:r>
              <a:rPr lang="fr-FR" sz="18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L’utilisateur lance le serveur.</a:t>
            </a:r>
          </a:p>
          <a:p>
            <a:pPr marL="0" indent="0" rtl="0">
              <a:spcBef>
                <a:spcPts val="0"/>
              </a:spcBef>
              <a:buNone/>
            </a:pPr>
            <a:endParaRPr sz="1800" dirty="0">
              <a:latin typeface="Cabin"/>
              <a:ea typeface="Cabin"/>
              <a:cs typeface="Cabin"/>
              <a:sym typeface="Cabin"/>
            </a:endParaRPr>
          </a:p>
          <a:p>
            <a:pPr marL="0" indent="0" rtl="0">
              <a:spcBef>
                <a:spcPts val="0"/>
              </a:spcBef>
              <a:buNone/>
            </a:pPr>
            <a:endParaRPr sz="18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800" dirty="0">
              <a:latin typeface="Cabin"/>
              <a:ea typeface="Cabin"/>
              <a:cs typeface="Cabin"/>
              <a:sym typeface="Cabin"/>
            </a:endParaRPr>
          </a:p>
          <a:p>
            <a:pPr marL="114300" lvl="0" indent="0" rtl="0">
              <a:spcBef>
                <a:spcPts val="0"/>
              </a:spcBef>
              <a:buClr>
                <a:srgbClr val="8DBE00"/>
              </a:buClr>
              <a:buSzPct val="100000"/>
              <a:buNone/>
            </a:pPr>
            <a:r>
              <a:rPr lang="fr-FR" sz="1800" dirty="0" smtClean="0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2)</a:t>
            </a:r>
            <a:r>
              <a:rPr lang="fr-FR" sz="18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Afficher </a:t>
            </a:r>
            <a:r>
              <a:rPr lang="fr-FR" sz="18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fenêtre de </a:t>
            </a:r>
          </a:p>
          <a:p>
            <a:pPr marL="457200" indent="457200" rtl="0">
              <a:spcBef>
                <a:spcPts val="0"/>
              </a:spcBef>
              <a:buNone/>
            </a:pPr>
            <a:r>
              <a:rPr lang="fr-FR" sz="18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redimensionnement.</a:t>
            </a:r>
            <a:endParaRPr lang="fr-FR" sz="18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indent="0" rtl="0">
              <a:spcBef>
                <a:spcPts val="0"/>
              </a:spcBef>
              <a:buNone/>
            </a:pPr>
            <a:endParaRPr lang="fr-FR" sz="1800" dirty="0" smtClean="0">
              <a:latin typeface="Cabin"/>
              <a:ea typeface="Cabin"/>
              <a:cs typeface="Cabin"/>
              <a:sym typeface="Cabin"/>
            </a:endParaRPr>
          </a:p>
          <a:p>
            <a:pPr marL="0" indent="0" rtl="0">
              <a:spcBef>
                <a:spcPts val="0"/>
              </a:spcBef>
              <a:buNone/>
            </a:pPr>
            <a:endParaRPr sz="1800" dirty="0">
              <a:latin typeface="Cabin"/>
              <a:ea typeface="Cabin"/>
              <a:cs typeface="Cabin"/>
              <a:sym typeface="Cabin"/>
            </a:endParaRPr>
          </a:p>
          <a:p>
            <a:pPr marL="457200" lvl="0" indent="457200" rtl="0">
              <a:spcBef>
                <a:spcPts val="0"/>
              </a:spcBef>
              <a:buNone/>
            </a:pPr>
            <a:endParaRPr sz="1800" dirty="0">
              <a:latin typeface="Cabin"/>
              <a:ea typeface="Cabin"/>
              <a:cs typeface="Cabin"/>
              <a:sym typeface="Cabin"/>
            </a:endParaRPr>
          </a:p>
          <a:p>
            <a:pPr marL="0" indent="0" rtl="0">
              <a:spcBef>
                <a:spcPts val="0"/>
              </a:spcBef>
              <a:buNone/>
            </a:pPr>
            <a:r>
              <a:rPr lang="fr-FR" sz="1800" dirty="0">
                <a:solidFill>
                  <a:srgbClr val="8DBE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fr-FR" sz="1800" dirty="0" smtClean="0">
                <a:solidFill>
                  <a:srgbClr val="8DBE00"/>
                </a:solidFill>
                <a:latin typeface="Cabin"/>
                <a:ea typeface="Cabin"/>
                <a:cs typeface="Cabin"/>
                <a:sym typeface="Cabin"/>
              </a:rPr>
              <a:t>3) </a:t>
            </a:r>
            <a:r>
              <a:rPr lang="fr-F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bin"/>
                <a:ea typeface="Cabin"/>
                <a:cs typeface="Cabin"/>
                <a:sym typeface="Cabin"/>
              </a:rPr>
              <a:t>Fermer la fenêtre . </a:t>
            </a:r>
          </a:p>
          <a:p>
            <a:pPr marL="0" indent="0" rtl="0">
              <a:spcBef>
                <a:spcPts val="0"/>
              </a:spcBef>
              <a:buNone/>
            </a:pPr>
            <a:endParaRPr lang="fr-FR" sz="1800" dirty="0" smtClean="0">
              <a:solidFill>
                <a:schemeClr val="tx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indent="0" rtl="0">
              <a:spcBef>
                <a:spcPts val="0"/>
              </a:spcBef>
              <a:buNone/>
            </a:pPr>
            <a:endParaRPr lang="fr-FR" sz="1800" dirty="0">
              <a:solidFill>
                <a:srgbClr val="8DBE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indent="0" rtl="0">
              <a:spcBef>
                <a:spcPts val="0"/>
              </a:spcBef>
              <a:buNone/>
            </a:pPr>
            <a:r>
              <a:rPr lang="fr-FR" sz="1800" dirty="0" smtClean="0">
                <a:solidFill>
                  <a:srgbClr val="8DBE00"/>
                </a:solidFill>
                <a:latin typeface="Cabin"/>
                <a:ea typeface="Cabin"/>
                <a:cs typeface="Cabin"/>
                <a:sym typeface="Cabin"/>
              </a:rPr>
              <a:t> 4</a:t>
            </a:r>
            <a:r>
              <a:rPr lang="fr-FR" sz="1800" dirty="0" smtClean="0">
                <a:solidFill>
                  <a:srgbClr val="8DBE00"/>
                </a:solidFill>
                <a:latin typeface="Cabin"/>
                <a:ea typeface="Cabin"/>
                <a:cs typeface="Cabin"/>
                <a:sym typeface="Cabin"/>
              </a:rPr>
              <a:t>) </a:t>
            </a:r>
            <a:r>
              <a:rPr lang="fr-FR" sz="18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Déplacer la souris pour jouer un coup . </a:t>
            </a:r>
            <a:endParaRPr lang="fr-FR" sz="18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3" name="Shape 613"/>
          <p:cNvSpPr txBox="1">
            <a:spLocks noGrp="1"/>
          </p:cNvSpPr>
          <p:nvPr>
            <p:ph type="sldNum" idx="12"/>
          </p:nvPr>
        </p:nvSpPr>
        <p:spPr>
          <a:xfrm>
            <a:off x="8476488" y="6305550"/>
            <a:ext cx="594359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53</a:t>
            </a:fld>
            <a:endParaRPr lang="fr-FR" sz="2400" dirty="0"/>
          </a:p>
        </p:txBody>
      </p: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400" y="1417650"/>
            <a:ext cx="3898152" cy="238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Shape 615"/>
          <p:cNvSpPr txBox="1"/>
          <p:nvPr/>
        </p:nvSpPr>
        <p:spPr>
          <a:xfrm>
            <a:off x="5750927" y="6275172"/>
            <a:ext cx="3000000" cy="47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fr-FR" sz="30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2-2-4 – Communication Smartphone/PC</a:t>
            </a:r>
          </a:p>
          <a:p>
            <a:pPr algn="ctr" rtl="0">
              <a:spcBef>
                <a:spcPts val="0"/>
              </a:spcBef>
              <a:buNone/>
            </a:pPr>
            <a:endParaRPr sz="2400">
              <a:solidFill>
                <a:srgbClr val="41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fr-FR" sz="2400">
                <a:solidFill>
                  <a:srgbClr val="413F2A"/>
                </a:solidFill>
                <a:latin typeface="Cabin"/>
                <a:ea typeface="Cabin"/>
                <a:cs typeface="Cabin"/>
                <a:sym typeface="Cabin"/>
              </a:rPr>
              <a:t>Amélioration apporté avec le rmi</a:t>
            </a:r>
          </a:p>
        </p:txBody>
      </p:sp>
      <p:sp>
        <p:nvSpPr>
          <p:cNvPr id="602" name="Shape 602"/>
          <p:cNvSpPr txBox="1">
            <a:spLocks noGrp="1"/>
          </p:cNvSpPr>
          <p:nvPr>
            <p:ph type="sldNum" idx="12"/>
          </p:nvPr>
        </p:nvSpPr>
        <p:spPr>
          <a:xfrm>
            <a:off x="8540200" y="6305550"/>
            <a:ext cx="530647" cy="4761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2400"/>
              <a:t>54</a:t>
            </a:fld>
            <a:endParaRPr lang="fr-FR" sz="2400" dirty="0"/>
          </a:p>
        </p:txBody>
      </p:sp>
      <p:pic>
        <p:nvPicPr>
          <p:cNvPr id="603" name="Shape 6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075" y="3608675"/>
            <a:ext cx="5974475" cy="2796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Shape 604"/>
          <p:cNvSpPr txBox="1"/>
          <p:nvPr/>
        </p:nvSpPr>
        <p:spPr>
          <a:xfrm>
            <a:off x="1542100" y="1710050"/>
            <a:ext cx="6998100" cy="92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Appel de la méthode CalculGrille() du serveur on peut voir que le comportement est le même qu’un objet instancié chez le client. 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x="5842247" y="6082525"/>
            <a:ext cx="3000000" cy="64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2-2-5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Application: organisation de la résolution</a:t>
            </a:r>
          </a:p>
        </p:txBody>
      </p:sp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79400" algn="l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Résolution des niveaux</a:t>
            </a:r>
          </a:p>
          <a:p>
            <a:pPr marL="365760" marR="0" lvl="0" indent="-279400" algn="l" rtl="0">
              <a:lnSpc>
                <a:spcPct val="15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Extensibilité de l’application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23" name="Shape 62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624" name="Shape 624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55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Application: organisation de la résolution</a:t>
            </a:r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Résolution des niveaux: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1" name="Shape 63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632" name="Shape 632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56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3" name="Shape 633"/>
          <p:cNvSpPr txBox="1"/>
          <p:nvPr/>
        </p:nvSpPr>
        <p:spPr>
          <a:xfrm>
            <a:off x="1501575" y="2133425"/>
            <a:ext cx="7014299" cy="65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5 Activités pour arriver au but final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550" y="2925100"/>
            <a:ext cx="1901494" cy="338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Shape 6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25100"/>
            <a:ext cx="1954549" cy="338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Shape 6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6048" y="2925090"/>
            <a:ext cx="1901500" cy="338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7550" y="2925095"/>
            <a:ext cx="1901500" cy="338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9049" y="2925095"/>
            <a:ext cx="1901500" cy="3380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Application: organisation de la résolution</a:t>
            </a:r>
          </a:p>
        </p:txBody>
      </p:sp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Résolution des niveaux: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45" name="Shape 645"/>
          <p:cNvSpPr txBox="1">
            <a:spLocks noGrp="1"/>
          </p:cNvSpPr>
          <p:nvPr>
            <p:ph type="ftr" idx="11"/>
          </p:nvPr>
        </p:nvSpPr>
        <p:spPr>
          <a:xfrm>
            <a:off x="6685073" y="6305550"/>
            <a:ext cx="2072758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</a:t>
            </a:r>
            <a:r>
              <a:rPr lang="fr-FR" sz="1200" b="0" i="0" u="none" strike="noStrike" cap="none" baseline="0" dirty="0" err="1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Clermont-ferrand</a:t>
            </a:r>
            <a:r>
              <a:rPr lang="fr-FR" sz="1200" b="0" i="0" u="none" strike="noStrike" cap="none" baseline="0" dirty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 2014/2015</a:t>
            </a:r>
          </a:p>
        </p:txBody>
      </p:sp>
      <p:sp>
        <p:nvSpPr>
          <p:cNvPr id="646" name="Shape 646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57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47" name="Shape 647"/>
          <p:cNvSpPr txBox="1"/>
          <p:nvPr/>
        </p:nvSpPr>
        <p:spPr>
          <a:xfrm>
            <a:off x="1501575" y="2133425"/>
            <a:ext cx="7014299" cy="166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L’adresse IP, le nombre de lignes et de colonnes, la position des points pour redresser et redimensionner sont sauvegardés pour être réutilisés.</a:t>
            </a:r>
          </a:p>
          <a:p>
            <a:pPr lvl="0" algn="just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48" name="Shape 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349" y="3794225"/>
            <a:ext cx="1709274" cy="303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Shape 6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211" y="3794250"/>
            <a:ext cx="1709274" cy="3038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Application: organisation de la résolution</a:t>
            </a:r>
          </a:p>
        </p:txBody>
      </p:sp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Résolution des niveaux: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657" name="Shape 657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58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58" name="Shape 658"/>
          <p:cNvSpPr txBox="1"/>
          <p:nvPr/>
        </p:nvSpPr>
        <p:spPr>
          <a:xfrm>
            <a:off x="1501575" y="2133425"/>
            <a:ext cx="7014299" cy="166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59" name="Shape 6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250" y="1971662"/>
            <a:ext cx="7400925" cy="43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Application: organisation de la résolution</a:t>
            </a:r>
          </a:p>
        </p:txBody>
      </p:sp>
      <p:sp>
        <p:nvSpPr>
          <p:cNvPr id="665" name="Shape 665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Extensibilité de l’application: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66" name="Shape 66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667" name="Shape 667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59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68" name="Shape 668"/>
          <p:cNvSpPr txBox="1"/>
          <p:nvPr/>
        </p:nvSpPr>
        <p:spPr>
          <a:xfrm>
            <a:off x="1501575" y="2133425"/>
            <a:ext cx="7014299" cy="166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just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Permettre une implémentation facile d’autres jeux:</a:t>
            </a:r>
          </a:p>
          <a:p>
            <a:pPr lvl="0" algn="just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69" name="Shape 6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124" y="2861600"/>
            <a:ext cx="1937206" cy="344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827583" y="24765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43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Sommaire</a:t>
            </a:r>
            <a:r>
              <a:rPr lang="fr-FR" sz="430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5760" marR="0" lvl="0" indent="-28956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1 – </a:t>
            </a: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Présentation du projet</a:t>
            </a:r>
          </a:p>
          <a:p>
            <a:pPr marL="365760" marR="0" lvl="0" indent="-127000" algn="l" rtl="0">
              <a:lnSpc>
                <a:spcPct val="150000"/>
              </a:lnSpc>
              <a:spcBef>
                <a:spcPts val="1967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89560" algn="l" rtl="0">
              <a:lnSpc>
                <a:spcPct val="110000"/>
              </a:lnSpc>
              <a:spcBef>
                <a:spcPts val="1967"/>
              </a:spcBef>
              <a:spcAft>
                <a:spcPts val="0"/>
              </a:spcAft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 – </a:t>
            </a: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Réalisation du projet</a:t>
            </a:r>
          </a:p>
          <a:p>
            <a:pPr marL="238759" marR="0" lvl="0" indent="0" algn="l" rtl="0">
              <a:lnSpc>
                <a:spcPct val="150000"/>
              </a:lnSpc>
              <a:spcBef>
                <a:spcPts val="2018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89560" algn="l" rtl="0">
              <a:lnSpc>
                <a:spcPct val="150000"/>
              </a:lnSpc>
              <a:spcBef>
                <a:spcPts val="2018"/>
              </a:spcBef>
              <a:spcAft>
                <a:spcPts val="1417"/>
              </a:spcAft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3 – Bilan </a:t>
            </a: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technique et humain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6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 txBox="1">
            <a:spLocks noGrp="1"/>
          </p:cNvSpPr>
          <p:nvPr>
            <p:ph type="title"/>
          </p:nvPr>
        </p:nvSpPr>
        <p:spPr>
          <a:xfrm>
            <a:off x="1259632" y="304800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2-2-3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Application: organisation de la résolution</a:t>
            </a:r>
          </a:p>
        </p:txBody>
      </p:sp>
      <p:sp>
        <p:nvSpPr>
          <p:cNvPr id="675" name="Shape 675"/>
          <p:cNvSpPr txBox="1">
            <a:spLocks noGrp="1"/>
          </p:cNvSpPr>
          <p:nvPr>
            <p:ph type="body" idx="1"/>
          </p:nvPr>
        </p:nvSpPr>
        <p:spPr>
          <a:xfrm>
            <a:off x="1435600" y="1447800"/>
            <a:ext cx="7498199" cy="7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buNone/>
            </a:pPr>
            <a:r>
              <a:rPr lang="fr-FR" sz="24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Extensibilité de l’application: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76" name="Shape 67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677" name="Shape 677"/>
          <p:cNvSpPr txBox="1">
            <a:spLocks noGrp="1"/>
          </p:cNvSpPr>
          <p:nvPr>
            <p:ph type="sldNum" idx="12"/>
          </p:nvPr>
        </p:nvSpPr>
        <p:spPr>
          <a:xfrm>
            <a:off x="8460432" y="6305550"/>
            <a:ext cx="6105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60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78" name="Shape 678"/>
          <p:cNvSpPr txBox="1"/>
          <p:nvPr/>
        </p:nvSpPr>
        <p:spPr>
          <a:xfrm>
            <a:off x="1501575" y="2133425"/>
            <a:ext cx="7014299" cy="166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l" rtl="0">
              <a:lnSpc>
                <a:spcPct val="150000"/>
              </a:lnSpc>
              <a:spcBef>
                <a:spcPts val="600"/>
              </a:spcBef>
              <a:buNone/>
            </a:pPr>
            <a:endParaRPr sz="240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79" name="Shape 6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628" y="2419350"/>
            <a:ext cx="6757974" cy="250909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Shape 680"/>
          <p:cNvSpPr txBox="1"/>
          <p:nvPr/>
        </p:nvSpPr>
        <p:spPr>
          <a:xfrm>
            <a:off x="1231300" y="5211500"/>
            <a:ext cx="7229099" cy="7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fr-FR" sz="18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Patron stratégie permettant cette implémentation simple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43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Bilan</a:t>
            </a:r>
          </a:p>
        </p:txBody>
      </p:sp>
      <p:sp>
        <p:nvSpPr>
          <p:cNvPr id="686" name="Shape 686"/>
          <p:cNvSpPr txBox="1">
            <a:spLocks noGrp="1"/>
          </p:cNvSpPr>
          <p:nvPr>
            <p:ph type="body" idx="1"/>
          </p:nvPr>
        </p:nvSpPr>
        <p:spPr>
          <a:xfrm>
            <a:off x="1475655" y="1772816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l" rtl="0">
              <a:lnSpc>
                <a:spcPct val="90000"/>
              </a:lnSpc>
              <a:spcBef>
                <a:spcPts val="600"/>
              </a:spcBef>
              <a:buNone/>
            </a:pPr>
            <a:r>
              <a:rPr lang="fr-FR" sz="30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Application pas complètement fonctionnelle:</a:t>
            </a:r>
          </a:p>
          <a:p>
            <a:pPr marL="9144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Noto Symbol"/>
              <a:buChar char="●"/>
            </a:pPr>
            <a:r>
              <a:rPr lang="fr-FR" sz="1800" dirty="0">
                <a:solidFill>
                  <a:srgbClr val="403F2A"/>
                </a:solidFill>
              </a:rPr>
              <a:t>Difficulté à différencier les bonbons jaunes et oranges,</a:t>
            </a:r>
          </a:p>
          <a:p>
            <a:pPr marL="9144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8DBE00"/>
              </a:buClr>
              <a:buSzPct val="100000"/>
              <a:buFont typeface="Noto Symbol"/>
              <a:buChar char="●"/>
            </a:pPr>
            <a:r>
              <a:rPr lang="fr-FR" sz="1800" dirty="0">
                <a:solidFill>
                  <a:srgbClr val="403F2A"/>
                </a:solidFill>
              </a:rPr>
              <a:t>Les reflets d'écrans peuvent dégrader la photo traitée.</a:t>
            </a:r>
          </a:p>
          <a:p>
            <a:pPr marL="0" marR="0" indent="0" algn="l" rtl="0">
              <a:lnSpc>
                <a:spcPct val="90000"/>
              </a:lnSpc>
              <a:spcBef>
                <a:spcPts val="600"/>
              </a:spcBef>
              <a:buNone/>
            </a:pPr>
            <a:endParaRPr sz="32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indent="0" algn="l" rtl="0">
              <a:lnSpc>
                <a:spcPct val="90000"/>
              </a:lnSpc>
              <a:spcBef>
                <a:spcPts val="600"/>
              </a:spcBef>
              <a:buNone/>
            </a:pPr>
            <a:r>
              <a:rPr lang="fr-FR" sz="32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Contrainte </a:t>
            </a:r>
            <a:r>
              <a:rPr lang="fr-FR" sz="3200" dirty="0" err="1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bluetooth</a:t>
            </a:r>
            <a:r>
              <a:rPr lang="fr-FR" sz="32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fr-FR" sz="3200" dirty="0" err="1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hid</a:t>
            </a:r>
            <a:r>
              <a:rPr lang="fr-FR" sz="32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pas </a:t>
            </a:r>
            <a:r>
              <a:rPr lang="fr-FR" sz="32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atteinte.</a:t>
            </a:r>
            <a:endParaRPr lang="fr-FR" sz="32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indent="0" algn="l" rtl="0">
              <a:lnSpc>
                <a:spcPct val="90000"/>
              </a:lnSpc>
              <a:spcBef>
                <a:spcPts val="600"/>
              </a:spcBef>
              <a:buNone/>
            </a:pPr>
            <a:endParaRPr sz="32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indent="0" algn="l" rtl="0">
              <a:lnSpc>
                <a:spcPct val="90000"/>
              </a:lnSpc>
              <a:spcBef>
                <a:spcPts val="600"/>
              </a:spcBef>
              <a:buNone/>
            </a:pPr>
            <a:endParaRPr sz="32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700" dirty="0">
                <a:solidFill>
                  <a:srgbClr val="403F2A"/>
                </a:solidFill>
              </a:rPr>
              <a:t>Continuer sur l'automatisation de </a:t>
            </a:r>
            <a:r>
              <a:rPr lang="fr-FR" sz="2700" dirty="0" smtClean="0">
                <a:solidFill>
                  <a:srgbClr val="403F2A"/>
                </a:solidFill>
              </a:rPr>
              <a:t>l'application.</a:t>
            </a:r>
            <a:endParaRPr lang="fr-FR" sz="2700" dirty="0">
              <a:solidFill>
                <a:srgbClr val="403F2A"/>
              </a:solidFill>
            </a:endParaRPr>
          </a:p>
        </p:txBody>
      </p:sp>
      <p:sp>
        <p:nvSpPr>
          <p:cNvPr id="687" name="Shape 687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688" name="Shape 688"/>
          <p:cNvSpPr txBox="1">
            <a:spLocks noGrp="1"/>
          </p:cNvSpPr>
          <p:nvPr>
            <p:ph type="sldNum" idx="12"/>
          </p:nvPr>
        </p:nvSpPr>
        <p:spPr>
          <a:xfrm>
            <a:off x="8532439" y="6305550"/>
            <a:ext cx="538407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61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 txBox="1">
            <a:spLocks noGrp="1"/>
          </p:cNvSpPr>
          <p:nvPr>
            <p:ph type="title"/>
          </p:nvPr>
        </p:nvSpPr>
        <p:spPr>
          <a:xfrm>
            <a:off x="1094728" y="3051442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43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Conclusion</a:t>
            </a:r>
          </a:p>
        </p:txBody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1403648" y="2083335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82296" marR="0" lvl="0" indent="-6096" algn="l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95" name="Shape 695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696" name="Shape 696"/>
          <p:cNvSpPr txBox="1">
            <a:spLocks noGrp="1"/>
          </p:cNvSpPr>
          <p:nvPr>
            <p:ph type="sldNum" idx="12"/>
          </p:nvPr>
        </p:nvSpPr>
        <p:spPr>
          <a:xfrm>
            <a:off x="8489150" y="6305550"/>
            <a:ext cx="581700" cy="4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62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>
            <a:spLocks noGrp="1"/>
          </p:cNvSpPr>
          <p:nvPr>
            <p:ph type="ctrTitle"/>
          </p:nvPr>
        </p:nvSpPr>
        <p:spPr>
          <a:xfrm>
            <a:off x="1331640" y="2276872"/>
            <a:ext cx="7406639" cy="14721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43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Merci !</a:t>
            </a:r>
          </a:p>
        </p:txBody>
      </p:sp>
      <p:sp>
        <p:nvSpPr>
          <p:cNvPr id="702" name="Shape 702"/>
          <p:cNvSpPr txBox="1">
            <a:spLocks noGrp="1"/>
          </p:cNvSpPr>
          <p:nvPr>
            <p:ph type="subTitle" idx="1"/>
          </p:nvPr>
        </p:nvSpPr>
        <p:spPr>
          <a:xfrm>
            <a:off x="755575" y="4437112"/>
            <a:ext cx="7406639" cy="1752600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45700" anchor="t" anchorCtr="0">
            <a:noAutofit/>
          </a:bodyPr>
          <a:lstStyle/>
          <a:p>
            <a:pPr marL="27432" marR="0" lvl="0" indent="-2032" algn="l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Noto Symbol"/>
              <a:buNone/>
            </a:pPr>
            <a:endParaRPr sz="2600" b="0" i="0" u="none" strike="noStrike" cap="none" baseline="0">
              <a:solidFill>
                <a:srgbClr val="262517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03" name="Shape 70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704" name="Shape 704"/>
          <p:cNvSpPr txBox="1">
            <a:spLocks noGrp="1"/>
          </p:cNvSpPr>
          <p:nvPr>
            <p:ph type="sldNum" idx="12"/>
          </p:nvPr>
        </p:nvSpPr>
        <p:spPr>
          <a:xfrm>
            <a:off x="8438275" y="6189700"/>
            <a:ext cx="632699" cy="59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63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0000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1</a:t>
            </a:r>
            <a:r>
              <a:rPr lang="fr-FR" sz="3850" b="0" i="0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Présentation du projet</a:t>
            </a:r>
            <a: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65760" marR="0" lvl="0" indent="-289560" algn="l" rtl="0">
              <a:lnSpc>
                <a:spcPct val="100000"/>
              </a:lnSpc>
              <a:spcBef>
                <a:spcPts val="0"/>
              </a:spcBef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1-1</a:t>
            </a: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Les objectifs</a:t>
            </a:r>
          </a:p>
          <a:p>
            <a:pPr marL="365760" marR="0" lvl="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89560" algn="l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1-2</a:t>
            </a: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L</a:t>
            </a: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’existant</a:t>
            </a:r>
          </a:p>
          <a:p>
            <a:pPr marL="365760" marR="0" lvl="0" indent="-127000" algn="l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89560" algn="l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80000"/>
              <a:buFont typeface="Noto Symbol"/>
              <a:buChar char="●"/>
            </a:pP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1-3</a:t>
            </a:r>
            <a:r>
              <a:rPr lang="fr-FR" sz="320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L</a:t>
            </a:r>
            <a:r>
              <a:rPr lang="fr-FR" sz="320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’environnement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7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1-1</a:t>
            </a:r>
            <a:r>
              <a:rPr lang="fr-FR" sz="385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Les objectifs</a:t>
            </a:r>
            <a:br>
              <a:rPr lang="fr-FR" sz="385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Le smartphone devait :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filmer un écran de PC,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être reconnu comme un périphérique standard par celui ci,</a:t>
            </a:r>
          </a:p>
          <a:p>
            <a:pPr marL="457200" marR="0" lvl="0" indent="-3810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déduire des actions à mener afin de jouer en utilisant une stratégie optimale.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buNone/>
            </a:pPr>
            <a:endParaRPr sz="24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4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Terminer un niveau du jeu</a:t>
            </a:r>
          </a:p>
          <a:p>
            <a:pPr marL="365760" marR="0" lvl="0" indent="-127000" algn="just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8613647" y="6305550"/>
            <a:ext cx="4572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8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435608" y="274637"/>
            <a:ext cx="749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403F2A"/>
              </a:buClr>
              <a:buSzPct val="25000"/>
              <a:buFont typeface="Cabin"/>
              <a:buNone/>
            </a:pP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1-2</a:t>
            </a:r>
            <a:r>
              <a:rPr lang="fr-FR" sz="385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 – L</a:t>
            </a:r>
            <a:r>
              <a:rPr lang="fr-FR" sz="385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’existant</a:t>
            </a:r>
            <a:r>
              <a:rPr lang="fr-FR" sz="385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/>
            </a:r>
            <a:br>
              <a:rPr lang="fr-FR" sz="3850" b="0" i="0" u="none" strike="noStrike" cap="none" baseline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</a:br>
            <a:endParaRPr lang="fr-FR" sz="3850" b="0" i="0" u="none" strike="noStrike" cap="none" baseline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1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318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32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Réflexion sur le travail à effectuer,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buNone/>
            </a:pPr>
            <a:endParaRPr sz="32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marR="0" lvl="0" indent="-4318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32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Première ébauche d’IA</a:t>
            </a:r>
            <a:r>
              <a:rPr lang="fr-FR" sz="3200" dirty="0" smtClean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,</a:t>
            </a:r>
            <a:endParaRPr lang="fr-FR" sz="32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buNone/>
            </a:pPr>
            <a:endParaRPr sz="3200" dirty="0">
              <a:solidFill>
                <a:srgbClr val="403F2A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marR="0" lvl="0" indent="-431800" algn="just" rtl="0">
              <a:lnSpc>
                <a:spcPct val="100000"/>
              </a:lnSpc>
              <a:spcBef>
                <a:spcPts val="600"/>
              </a:spcBef>
              <a:buClr>
                <a:srgbClr val="82AE01"/>
              </a:buClr>
              <a:buSzPct val="100000"/>
              <a:buFont typeface="Cabin"/>
              <a:buChar char="●"/>
            </a:pPr>
            <a:r>
              <a:rPr lang="fr-FR" sz="3200" dirty="0">
                <a:solidFill>
                  <a:srgbClr val="403F2A"/>
                </a:solidFill>
                <a:latin typeface="Cabin"/>
                <a:ea typeface="Cabin"/>
                <a:cs typeface="Cabin"/>
                <a:sym typeface="Cabin"/>
              </a:rPr>
              <a:t>Analyse et traitement d’images débutés.</a:t>
            </a:r>
          </a:p>
          <a:p>
            <a:pPr marL="365760" marR="0" lvl="0" indent="-127000" algn="just" rtl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Noto Symbol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12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IUT Informatique de Clermont-ferrand 2014/2015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8499725" y="6305550"/>
            <a:ext cx="571200" cy="47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2400" b="0" i="0" u="none" strike="noStrike" cap="none" baseline="0">
                <a:solidFill>
                  <a:srgbClr val="33311B"/>
                </a:solidFill>
                <a:latin typeface="Cabin"/>
                <a:ea typeface="Cabin"/>
                <a:cs typeface="Cabin"/>
                <a:sym typeface="Cabin"/>
              </a:rPr>
              <a:t>9</a:t>
            </a:fld>
            <a:endParaRPr lang="fr-FR" sz="2400" b="0" i="0" u="none" strike="noStrike" cap="none" baseline="0">
              <a:solidFill>
                <a:srgbClr val="33311B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lstice">
  <a:themeElements>
    <a:clrScheme name="Personnalisé 1">
      <a:dk1>
        <a:srgbClr val="000000"/>
      </a:dk1>
      <a:lt1>
        <a:srgbClr val="FFFFFF"/>
      </a:lt1>
      <a:dk2>
        <a:srgbClr val="3E3D2D"/>
      </a:dk2>
      <a:lt2>
        <a:srgbClr val="3E3D2D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1721</Words>
  <Application>Microsoft Office PowerPoint</Application>
  <PresentationFormat>Affichage à l'écran (4:3)</PresentationFormat>
  <Paragraphs>486</Paragraphs>
  <Slides>63</Slides>
  <Notes>63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70" baseType="lpstr">
      <vt:lpstr>Arial</vt:lpstr>
      <vt:lpstr>Cabin</vt:lpstr>
      <vt:lpstr>Calibri</vt:lpstr>
      <vt:lpstr>Georgia</vt:lpstr>
      <vt:lpstr>Noto Symbol</vt:lpstr>
      <vt:lpstr>Verdana</vt:lpstr>
      <vt:lpstr>Solstice</vt:lpstr>
      <vt:lpstr>Présentation PowerPoint</vt:lpstr>
      <vt:lpstr>Candy Crush Killer</vt:lpstr>
      <vt:lpstr>Sujet        </vt:lpstr>
      <vt:lpstr>Candy Crush Saga</vt:lpstr>
      <vt:lpstr>Problématique      </vt:lpstr>
      <vt:lpstr>Sommaire </vt:lpstr>
      <vt:lpstr>1 – Présentation du projet </vt:lpstr>
      <vt:lpstr>1-1 – Les objectifs </vt:lpstr>
      <vt:lpstr>1-2 – L’existant </vt:lpstr>
      <vt:lpstr>1-3 – L’environnement </vt:lpstr>
      <vt:lpstr>2 –  Réalisation du projet </vt:lpstr>
      <vt:lpstr>2-1 –  Gestion du projet </vt:lpstr>
      <vt:lpstr>2-1-1 –  Gantt prévisionnel </vt:lpstr>
      <vt:lpstr>2-1-1 –  Gantt prévisionnel </vt:lpstr>
      <vt:lpstr>2-1-1 –  Gantt prévisionnel </vt:lpstr>
      <vt:lpstr>2-1-2 –  Gantt réel </vt:lpstr>
      <vt:lpstr>2-1-2 –  Gantt réel </vt:lpstr>
      <vt:lpstr>2-2 – Travail effectué </vt:lpstr>
      <vt:lpstr>2-2-1 – Analyse d’image</vt:lpstr>
      <vt:lpstr>2-2-1 – Analyse d’image</vt:lpstr>
      <vt:lpstr>2-2-1 – Analyse d’image</vt:lpstr>
      <vt:lpstr>2-2-1 – Analyse d’image</vt:lpstr>
      <vt:lpstr>2-2-1 – Analyse d’image</vt:lpstr>
      <vt:lpstr>2-2-1 – Analyse d’image</vt:lpstr>
      <vt:lpstr>2-2-1 – Analyse d’image</vt:lpstr>
      <vt:lpstr>2-2-1 – Analyse d’image</vt:lpstr>
      <vt:lpstr>2-2-2 – Intelligence artificielle</vt:lpstr>
      <vt:lpstr>2-2-2 – Intelligence artificielle</vt:lpstr>
      <vt:lpstr>2-2-2 – Intelligence artificielle</vt:lpstr>
      <vt:lpstr>2-2-2 – Intelligence artificielle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2-2-3 – Capture et traitement d’image</vt:lpstr>
      <vt:lpstr>2-2-4 – Communication Smartphone/PC</vt:lpstr>
      <vt:lpstr> 2-2-4 – Communication Smartphone/PC  Pourquoi la solution bluetooth n’ a pas était retenue ?</vt:lpstr>
      <vt:lpstr>2-2-4 – Communication Smartphone/PC  Explication communication</vt:lpstr>
      <vt:lpstr>2-2-4 – Communication Smartphone/PC  Serveur au départ </vt:lpstr>
      <vt:lpstr> 2-2-4 – Communication Smartphone/PC  Inconvénients de cette solution</vt:lpstr>
      <vt:lpstr> 2-2-4 – Communication Smartphone/PC  Première amélioration</vt:lpstr>
      <vt:lpstr>2-2-4 – Communication Smartphone/PC Utilisation du RMI</vt:lpstr>
      <vt:lpstr>Amélioration apporté avec le rmi</vt:lpstr>
      <vt:lpstr>2-2-4 – Communication Smartphone/PC  Les étapes du serveur</vt:lpstr>
      <vt:lpstr>2-2-4 – Communication Smartphone/PC  Amélioration apporté avec le rmi</vt:lpstr>
      <vt:lpstr>2-2-5 – Application: organisation de la résolution</vt:lpstr>
      <vt:lpstr>2-2-3 – Application: organisation de la résolution</vt:lpstr>
      <vt:lpstr>2-2-3 – Application: organisation de la résolution</vt:lpstr>
      <vt:lpstr>2-2-3 – Application: organisation de la résolution</vt:lpstr>
      <vt:lpstr>2-2-3 – Application: organisation de la résolution</vt:lpstr>
      <vt:lpstr>2-2-3 – Application: organisation de la résolution</vt:lpstr>
      <vt:lpstr>Bilan</vt:lpstr>
      <vt:lpstr>Conclusion</vt:lpstr>
      <vt:lpstr>Merci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Compte Microsoft</cp:lastModifiedBy>
  <cp:revision>12</cp:revision>
  <dcterms:modified xsi:type="dcterms:W3CDTF">2015-03-26T10:27:10Z</dcterms:modified>
</cp:coreProperties>
</file>