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9"/>
  </p:notesMasterIdLst>
  <p:handoutMasterIdLst>
    <p:handoutMasterId r:id="rId30"/>
  </p:handoutMasterIdLst>
  <p:sldIdLst>
    <p:sldId id="276" r:id="rId3"/>
    <p:sldId id="265" r:id="rId4"/>
    <p:sldId id="277" r:id="rId5"/>
    <p:sldId id="301" r:id="rId6"/>
    <p:sldId id="278" r:id="rId7"/>
    <p:sldId id="279" r:id="rId8"/>
    <p:sldId id="297" r:id="rId9"/>
    <p:sldId id="295" r:id="rId10"/>
    <p:sldId id="281" r:id="rId11"/>
    <p:sldId id="283" r:id="rId12"/>
    <p:sldId id="286" r:id="rId13"/>
    <p:sldId id="282" r:id="rId14"/>
    <p:sldId id="284" r:id="rId15"/>
    <p:sldId id="285" r:id="rId16"/>
    <p:sldId id="298" r:id="rId17"/>
    <p:sldId id="288" r:id="rId18"/>
    <p:sldId id="293" r:id="rId19"/>
    <p:sldId id="291" r:id="rId20"/>
    <p:sldId id="299" r:id="rId21"/>
    <p:sldId id="292" r:id="rId22"/>
    <p:sldId id="300" r:id="rId23"/>
    <p:sldId id="294" r:id="rId24"/>
    <p:sldId id="290" r:id="rId25"/>
    <p:sldId id="289" r:id="rId26"/>
    <p:sldId id="296" r:id="rId27"/>
    <p:sldId id="28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s-ES"/>
              <a:pPr/>
              <a:t>16/03/2016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s-ES"/>
              <a:pPr/>
              <a:t>16/03/2016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-1588" y="1556792"/>
            <a:ext cx="12188952" cy="468052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-1588" y="1916832"/>
            <a:ext cx="12188952" cy="3798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91344" y="2341246"/>
            <a:ext cx="9217024" cy="2095872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91344" y="4670283"/>
            <a:ext cx="9217024" cy="71648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Modifier le style des sous-titres du masque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9601300" y="2341246"/>
            <a:ext cx="2399356" cy="304552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117" y="781721"/>
            <a:ext cx="2271455" cy="66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220284"/>
            <a:ext cx="1861113" cy="5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220284"/>
            <a:ext cx="1861113" cy="5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220284"/>
            <a:ext cx="1861113" cy="5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048" y="457200"/>
            <a:ext cx="91440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220284"/>
            <a:ext cx="1861113" cy="5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220284"/>
            <a:ext cx="1861113" cy="5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220284"/>
            <a:ext cx="1861113" cy="5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220284"/>
            <a:ext cx="1861113" cy="5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1152">
          <p15:clr>
            <a:srgbClr val="F26B43"/>
          </p15:clr>
        </p15:guide>
        <p15:guide id="5" orient="horz" pos="3840">
          <p15:clr>
            <a:srgbClr val="F26B43"/>
          </p15:clr>
        </p15:guide>
        <p15:guide id="6" orient="horz" pos="288">
          <p15:clr>
            <a:srgbClr val="F26B43"/>
          </p15:clr>
        </p15:guide>
        <p15:guide id="7" pos="6720">
          <p15:clr>
            <a:srgbClr val="F26B43"/>
          </p15:clr>
        </p15:guide>
        <p15:guide id="8" pos="960">
          <p15:clr>
            <a:srgbClr val="F26B43"/>
          </p15:clr>
        </p15:guide>
        <p15:guide id="9" pos="672">
          <p15:clr>
            <a:srgbClr val="F26B43"/>
          </p15:clr>
        </p15:guide>
        <p15:guide id="10" pos="7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Acquisition Rapide Multivoies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2200" dirty="0" smtClean="0"/>
              <a:t>P16A01 </a:t>
            </a:r>
            <a:r>
              <a:rPr lang="fr-FR" sz="2200" cap="all" dirty="0" smtClean="0"/>
              <a:t>: Revue de début de projet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1900" b="1" dirty="0" smtClean="0"/>
              <a:t>Christopher Brière </a:t>
            </a:r>
            <a:r>
              <a:rPr lang="fr-FR" sz="1900" dirty="0" smtClean="0"/>
              <a:t>– </a:t>
            </a:r>
            <a:r>
              <a:rPr lang="fr-FR" sz="1900" b="1" dirty="0" smtClean="0"/>
              <a:t>Pierre Flodrops</a:t>
            </a:r>
            <a:endParaRPr lang="fr-FR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0"/>
          </p:nvPr>
        </p:nvSpPr>
        <p:spPr>
          <a:xfrm>
            <a:off x="9192344" y="2341246"/>
            <a:ext cx="2808312" cy="3045525"/>
          </a:xfrm>
        </p:spPr>
        <p:txBody>
          <a:bodyPr>
            <a:noAutofit/>
          </a:bodyPr>
          <a:lstStyle/>
          <a:p>
            <a:r>
              <a:rPr lang="fr-FR" sz="2200" dirty="0" smtClean="0"/>
              <a:t>Client:</a:t>
            </a:r>
            <a:br>
              <a:rPr lang="fr-FR" sz="2200" dirty="0" smtClean="0"/>
            </a:br>
            <a:r>
              <a:rPr lang="fr-FR" sz="2200" b="1" dirty="0" err="1" smtClean="0"/>
              <a:t>M.Pasquier</a:t>
            </a:r>
            <a:endParaRPr lang="fr-FR" sz="2200" b="1" dirty="0" smtClean="0"/>
          </a:p>
          <a:p>
            <a:r>
              <a:rPr lang="fr-FR" sz="2200" dirty="0" smtClean="0"/>
              <a:t>Tuteur technique:</a:t>
            </a:r>
            <a:br>
              <a:rPr lang="fr-FR" sz="2200" dirty="0" smtClean="0"/>
            </a:br>
            <a:r>
              <a:rPr lang="fr-FR" sz="2200" b="1" dirty="0" err="1" smtClean="0"/>
              <a:t>M.Pasquier</a:t>
            </a:r>
            <a:endParaRPr lang="fr-FR" sz="2200" b="1" dirty="0" smtClean="0"/>
          </a:p>
          <a:p>
            <a:r>
              <a:rPr lang="fr-FR" sz="2200" dirty="0" smtClean="0"/>
              <a:t>Tuteur Industriel:</a:t>
            </a:r>
            <a:br>
              <a:rPr lang="fr-FR" sz="2200" dirty="0" smtClean="0"/>
            </a:br>
            <a:r>
              <a:rPr lang="fr-FR" sz="2200" b="1" dirty="0" smtClean="0"/>
              <a:t>Mme. </a:t>
            </a:r>
            <a:r>
              <a:rPr lang="fr-FR" sz="2200" b="1" dirty="0" err="1" smtClean="0"/>
              <a:t>Goi</a:t>
            </a:r>
            <a:endParaRPr lang="fr-FR" sz="2200" b="1" dirty="0" smtClean="0"/>
          </a:p>
        </p:txBody>
      </p:sp>
      <p:sp>
        <p:nvSpPr>
          <p:cNvPr id="6" name="Sous-titre 2"/>
          <p:cNvSpPr txBox="1">
            <a:spLocks/>
          </p:cNvSpPr>
          <p:nvPr/>
        </p:nvSpPr>
        <p:spPr bwMode="white">
          <a:xfrm>
            <a:off x="3057531" y="5911997"/>
            <a:ext cx="6480720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dirty="0" smtClean="0"/>
              <a:t>Polytech Clermont-Ferrand – Génie Electrique : Projet Industriel 2016-2017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290068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Besoins client - Cahier des charges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fr-FR" dirty="0" smtClean="0"/>
              <a:t>Précisions des mesures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dirty="0" smtClean="0"/>
              <a:t>Les valeurs acquises doivent varier au maximum de</a:t>
            </a:r>
            <a:r>
              <a:rPr lang="fr-FR" sz="1800" dirty="0" smtClean="0"/>
              <a:t> </a:t>
            </a:r>
            <a:r>
              <a:rPr lang="fr-FR" sz="1800" b="1" dirty="0" smtClean="0"/>
              <a:t>2%</a:t>
            </a:r>
            <a:r>
              <a:rPr lang="fr-FR" sz="1800" dirty="0" smtClean="0"/>
              <a:t> </a:t>
            </a:r>
            <a:r>
              <a:rPr lang="fr-FR" dirty="0" smtClean="0"/>
              <a:t>sur la valeur réelle</a:t>
            </a:r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2711624" y="2996952"/>
            <a:ext cx="6120680" cy="3327648"/>
            <a:chOff x="2711624" y="2245418"/>
            <a:chExt cx="6768752" cy="4079182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11624" y="2245418"/>
              <a:ext cx="6768752" cy="4079182"/>
            </a:xfrm>
            <a:prstGeom prst="rect">
              <a:avLst/>
            </a:prstGeom>
          </p:spPr>
        </p:pic>
        <p:cxnSp>
          <p:nvCxnSpPr>
            <p:cNvPr id="6" name="Connecteur droit avec flèche 5"/>
            <p:cNvCxnSpPr/>
            <p:nvPr/>
          </p:nvCxnSpPr>
          <p:spPr>
            <a:xfrm>
              <a:off x="4143075" y="3328529"/>
              <a:ext cx="0" cy="43204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ZoneTexte 6"/>
            <p:cNvSpPr txBox="1"/>
            <p:nvPr/>
          </p:nvSpPr>
          <p:spPr>
            <a:xfrm>
              <a:off x="3587580" y="3221575"/>
              <a:ext cx="738032" cy="452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srgbClr val="FF0000"/>
                  </a:solidFill>
                </a:rPr>
                <a:t>Δ</a:t>
              </a:r>
              <a:r>
                <a:rPr lang="fr-FR" sz="1100" dirty="0" err="1" smtClean="0">
                  <a:solidFill>
                    <a:srgbClr val="FF0000"/>
                  </a:solidFill>
                </a:rPr>
                <a:t>acq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8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Besoins client - Cahier des charges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fr-FR" dirty="0" smtClean="0"/>
              <a:t>Démarrage des acquisitions contrôlé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fr-F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Signal de synchronisation externe</a:t>
            </a:r>
            <a:r>
              <a:rPr lang="fr-FR" dirty="0" smtClean="0">
                <a:sym typeface="Wingdings" panose="05000000000000000000" pitchFamily="2" charset="2"/>
              </a:rPr>
              <a:t> détecter une valeur à partir de laquelle </a:t>
            </a:r>
            <a:r>
              <a:rPr lang="fr-FR" dirty="0" smtClean="0"/>
              <a:t> l’acquisition est lancée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Permet que toutes les acquisitions soient sur une base temps commune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Comparaison possible entre plusieurs manipulations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1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Besoins client - Cahier des charges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fr-FR" dirty="0" smtClean="0"/>
              <a:t>Choix des capteurs imposés</a:t>
            </a:r>
          </a:p>
          <a:p>
            <a:pPr marL="0" indent="0">
              <a:buNone/>
            </a:pPr>
            <a:endParaRPr lang="fr-FR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Les capteurs  à utiliser sont ceux prêtés par l’université Blaise Pascal</a:t>
            </a:r>
          </a:p>
          <a:p>
            <a:pPr marL="365760" lvl="1" indent="0">
              <a:buNone/>
            </a:pPr>
            <a:endParaRPr lang="fr-FR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L’utilisation d’autres capteurs n’est pas permise (trop cher)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6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Besoins client - Cahier des charges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fr-FR" dirty="0" smtClean="0"/>
              <a:t>Affichage en fonctionnement</a:t>
            </a:r>
          </a:p>
          <a:p>
            <a:pPr marL="457200" indent="-457200">
              <a:buFont typeface="+mj-lt"/>
              <a:buAutoNum type="arabicPeriod" startAt="6"/>
            </a:pPr>
            <a:endParaRPr lang="fr-F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 Le client souhaite pouvoir visualiser l’évolution des grandeurs en différé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Permet de valider la manipulation et d’estimer l’exactitude des mesures en cours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Permet de refaire la manipulation immédiatement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5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Besoins client - Cahier des charges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10484" y="1916832"/>
            <a:ext cx="9266036" cy="4267200"/>
          </a:xfrm>
        </p:spPr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fr-FR" dirty="0" smtClean="0"/>
              <a:t>Exploitation des valeurs récupérées</a:t>
            </a:r>
            <a:endParaRPr lang="fr-F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Permettre au client d’exploiter les valeurs acquises</a:t>
            </a:r>
            <a:br>
              <a:rPr lang="fr-FR" dirty="0" smtClean="0"/>
            </a:br>
            <a:r>
              <a:rPr lang="fr-FR" dirty="0" smtClean="0"/>
              <a:t>(calculs, graphique…)</a:t>
            </a:r>
          </a:p>
        </p:txBody>
      </p:sp>
      <p:grpSp>
        <p:nvGrpSpPr>
          <p:cNvPr id="24" name="Groupe 23"/>
          <p:cNvGrpSpPr/>
          <p:nvPr/>
        </p:nvGrpSpPr>
        <p:grpSpPr>
          <a:xfrm>
            <a:off x="1329956" y="2564904"/>
            <a:ext cx="9532088" cy="3205648"/>
            <a:chOff x="1316440" y="2093819"/>
            <a:chExt cx="9532088" cy="3205648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1316440" y="2744924"/>
              <a:ext cx="1629464" cy="208823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Système d’acquisition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390296" y="2924944"/>
              <a:ext cx="2160240" cy="864096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Fichier </a:t>
              </a:r>
              <a:r>
                <a:rPr lang="fr-FR" dirty="0" err="1" smtClean="0">
                  <a:solidFill>
                    <a:schemeClr val="bg1"/>
                  </a:solidFill>
                </a:rPr>
                <a:t>txt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cxnSp>
          <p:nvCxnSpPr>
            <p:cNvPr id="7" name="Connecteur en angle 6"/>
            <p:cNvCxnSpPr>
              <a:stCxn id="5" idx="3"/>
            </p:cNvCxnSpPr>
            <p:nvPr/>
          </p:nvCxnSpPr>
          <p:spPr>
            <a:xfrm flipV="1">
              <a:off x="6550536" y="2420888"/>
              <a:ext cx="2016224" cy="936104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en angle 10"/>
            <p:cNvCxnSpPr>
              <a:stCxn id="5" idx="3"/>
            </p:cNvCxnSpPr>
            <p:nvPr/>
          </p:nvCxnSpPr>
          <p:spPr>
            <a:xfrm>
              <a:off x="6550536" y="3356992"/>
              <a:ext cx="2016224" cy="1008112"/>
            </a:xfrm>
            <a:prstGeom prst="bentConnector3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>
              <a:stCxn id="5" idx="2"/>
            </p:cNvCxnSpPr>
            <p:nvPr/>
          </p:nvCxnSpPr>
          <p:spPr>
            <a:xfrm>
              <a:off x="5470416" y="3789040"/>
              <a:ext cx="0" cy="792088"/>
            </a:xfrm>
            <a:prstGeom prst="straightConnector1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lèche droite 17"/>
            <p:cNvSpPr/>
            <p:nvPr/>
          </p:nvSpPr>
          <p:spPr>
            <a:xfrm>
              <a:off x="2954613" y="3068960"/>
              <a:ext cx="1421904" cy="504056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Génération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8760296" y="2093819"/>
              <a:ext cx="2088232" cy="64633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Affichage graphique ultérieur</a:t>
              </a:r>
              <a:endParaRPr lang="fr-FR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8760296" y="4180438"/>
              <a:ext cx="2016224" cy="3693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Calculs par le client</a:t>
              </a:r>
              <a:endParaRPr lang="fr-FR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4858348" y="4653136"/>
              <a:ext cx="12241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Affichage </a:t>
              </a:r>
              <a:br>
                <a:rPr lang="fr-FR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</a:br>
              <a:r>
                <a:rPr lang="fr-FR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Différé</a:t>
              </a:r>
              <a:endParaRPr lang="fr-FR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4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d’action retenu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908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 d’action </a:t>
            </a:r>
            <a:r>
              <a:rPr lang="fr-FR" dirty="0" smtClean="0"/>
              <a:t>retenu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Schéma fonctionnel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52" y="1574825"/>
            <a:ext cx="11783496" cy="4742783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8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 d’action retenu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WBS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8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 d’action retenu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Diagramme de Gantt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 des livrables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534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5250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Présentation des participants</a:t>
            </a:r>
          </a:p>
          <a:p>
            <a:r>
              <a:rPr lang="fr-FR" dirty="0" smtClean="0"/>
              <a:t>Contexte du projet – Problématique actuelle</a:t>
            </a:r>
            <a:endParaRPr lang="fr-FR" dirty="0"/>
          </a:p>
          <a:p>
            <a:r>
              <a:rPr lang="fr-FR" dirty="0" smtClean="0"/>
              <a:t>Besoins client - </a:t>
            </a:r>
            <a:r>
              <a:rPr lang="fr-FR" dirty="0"/>
              <a:t>Cahier des charges </a:t>
            </a:r>
          </a:p>
          <a:p>
            <a:r>
              <a:rPr lang="fr-FR" dirty="0" smtClean="0"/>
              <a:t>Plan d’action retenu</a:t>
            </a:r>
          </a:p>
          <a:p>
            <a:r>
              <a:rPr lang="fr-FR" dirty="0" smtClean="0"/>
              <a:t>Définition des livrables en fin de projets</a:t>
            </a:r>
          </a:p>
          <a:p>
            <a:r>
              <a:rPr lang="fr-FR" dirty="0" smtClean="0"/>
              <a:t>Points techniques spécifiques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 des livrables </a:t>
            </a:r>
            <a:br>
              <a:rPr lang="fr-FR" dirty="0" smtClean="0"/>
            </a:br>
            <a:r>
              <a:rPr lang="fr-FR" dirty="0" smtClean="0"/>
              <a:t>en fin de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16/01/2016</a:t>
            </a:r>
          </a:p>
          <a:p>
            <a:r>
              <a:rPr lang="fr-FR" dirty="0" smtClean="0"/>
              <a:t>Livraison d’une carte électronique capable de: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Générer un ou plusieurs fichier texte de résultat des acquisitions utilisable par le client (affichage graphique, calculs de transformées…) sur logiciel de modélisation mathématique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Générer un affichage différé pour validation de la manipulation</a:t>
            </a:r>
          </a:p>
          <a:p>
            <a:pPr marL="365760" lvl="1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Points techniques spécifiques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885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Points techniques spécifiques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Il n’existe pas de convertisseur permettant </a:t>
            </a:r>
            <a:r>
              <a:rPr lang="fr-FR" dirty="0"/>
              <a:t>la conversion </a:t>
            </a:r>
            <a:r>
              <a:rPr lang="fr-FR" dirty="0" smtClean="0"/>
              <a:t>simultanée de 18 grandeurs</a:t>
            </a:r>
            <a:br>
              <a:rPr lang="fr-FR" dirty="0" smtClean="0"/>
            </a:br>
            <a:r>
              <a:rPr lang="fr-FR" dirty="0" smtClean="0"/>
              <a:t>Solutions: </a:t>
            </a:r>
            <a:br>
              <a:rPr lang="fr-FR" dirty="0" smtClean="0"/>
            </a:br>
            <a:r>
              <a:rPr lang="fr-FR" dirty="0" smtClean="0">
                <a:sym typeface="Wingdings" panose="05000000000000000000" pitchFamily="2" charset="2"/>
              </a:rPr>
              <a:t> Un convertisseur pour chaque grandeur à mesurer</a:t>
            </a:r>
            <a:br>
              <a:rPr lang="fr-FR" dirty="0" smtClean="0">
                <a:sym typeface="Wingdings" panose="05000000000000000000" pitchFamily="2" charset="2"/>
              </a:rPr>
            </a:br>
            <a:r>
              <a:rPr lang="fr-FR" dirty="0" smtClean="0">
                <a:sym typeface="Wingdings" panose="05000000000000000000" pitchFamily="2" charset="2"/>
              </a:rPr>
              <a:t> Un convertisseur pour un nombre réduit de grandeurs</a:t>
            </a:r>
            <a:endParaRPr lang="fr-FR" dirty="0" smtClean="0"/>
          </a:p>
          <a:p>
            <a:r>
              <a:rPr lang="fr-FR" dirty="0" smtClean="0"/>
              <a:t>Choix d’un microcontrôleur performant capable de </a:t>
            </a:r>
            <a:r>
              <a:rPr lang="fr-FR" dirty="0"/>
              <a:t>traiter rapidement </a:t>
            </a:r>
            <a:r>
              <a:rPr lang="fr-FR" dirty="0" smtClean="0"/>
              <a:t>toutes les données entrantes et de les stocker ou les transfert à une haute fréquence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1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5480" y="980728"/>
            <a:ext cx="9144000" cy="4176464"/>
          </a:xfrm>
        </p:spPr>
        <p:txBody>
          <a:bodyPr>
            <a:normAutofit/>
          </a:bodyPr>
          <a:lstStyle/>
          <a:p>
            <a:r>
              <a:rPr lang="fr-FR" dirty="0" smtClean="0"/>
              <a:t>Merci de votre attention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Prochaine revue: 27/04/2016 à 17h30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e 78"/>
          <p:cNvGrpSpPr/>
          <p:nvPr/>
        </p:nvGrpSpPr>
        <p:grpSpPr>
          <a:xfrm>
            <a:off x="0" y="1336932"/>
            <a:ext cx="12192000" cy="4804565"/>
            <a:chOff x="0" y="1336932"/>
            <a:chExt cx="12192000" cy="4804565"/>
          </a:xfrm>
        </p:grpSpPr>
        <p:sp>
          <p:nvSpPr>
            <p:cNvPr id="2" name="Rectangle à coins arrondis 1"/>
            <p:cNvSpPr/>
            <p:nvPr/>
          </p:nvSpPr>
          <p:spPr>
            <a:xfrm>
              <a:off x="943215" y="2204864"/>
              <a:ext cx="1728192" cy="192329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000" dirty="0" smtClean="0">
                  <a:solidFill>
                    <a:srgbClr val="0070C0"/>
                  </a:solidFill>
                </a:rPr>
                <a:t>Capture/</a:t>
              </a:r>
              <a:br>
                <a:rPr lang="fr-FR" sz="2000" dirty="0" smtClean="0">
                  <a:solidFill>
                    <a:srgbClr val="0070C0"/>
                  </a:solidFill>
                </a:rPr>
              </a:br>
              <a:r>
                <a:rPr lang="fr-FR" sz="2000" dirty="0" smtClean="0">
                  <a:solidFill>
                    <a:srgbClr val="0070C0"/>
                  </a:solidFill>
                </a:rPr>
                <a:t>Conversion</a:t>
              </a:r>
              <a:br>
                <a:rPr lang="fr-FR" sz="2000" dirty="0" smtClean="0">
                  <a:solidFill>
                    <a:srgbClr val="0070C0"/>
                  </a:solidFill>
                </a:rPr>
              </a:br>
              <a:r>
                <a:rPr lang="fr-FR" sz="1600" dirty="0" smtClean="0">
                  <a:solidFill>
                    <a:srgbClr val="0070C0"/>
                  </a:solidFill>
                </a:rPr>
                <a:t> </a:t>
              </a:r>
              <a:br>
                <a:rPr lang="fr-FR" sz="1600" dirty="0" smtClean="0">
                  <a:solidFill>
                    <a:srgbClr val="0070C0"/>
                  </a:solidFill>
                </a:rPr>
              </a:br>
              <a:r>
                <a:rPr lang="fr-FR" sz="1100" dirty="0" smtClean="0">
                  <a:solidFill>
                    <a:schemeClr val="bg1"/>
                  </a:solidFill>
                </a:rPr>
                <a:t>grandeurs physiques </a:t>
              </a:r>
              <a:r>
                <a:rPr lang="fr-FR" sz="1100" dirty="0" smtClean="0">
                  <a:solidFill>
                    <a:schemeClr val="bg1"/>
                  </a:solidFill>
                  <a:sym typeface="Wingdings" panose="05000000000000000000" pitchFamily="2" charset="2"/>
                </a:rPr>
                <a:t> tensions</a:t>
              </a:r>
              <a:endParaRPr lang="fr-FR" sz="1100" dirty="0">
                <a:solidFill>
                  <a:schemeClr val="bg1"/>
                </a:solidFill>
              </a:endParaRPr>
            </a:p>
          </p:txBody>
        </p:sp>
        <p:sp>
          <p:nvSpPr>
            <p:cNvPr id="3" name="Rectangle à coins arrondis 2"/>
            <p:cNvSpPr/>
            <p:nvPr/>
          </p:nvSpPr>
          <p:spPr>
            <a:xfrm>
              <a:off x="3015327" y="2183941"/>
              <a:ext cx="1728192" cy="19442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000" dirty="0" smtClean="0">
                  <a:solidFill>
                    <a:srgbClr val="0070C0"/>
                  </a:solidFill>
                </a:rPr>
                <a:t>Conversion</a:t>
              </a:r>
              <a:br>
                <a:rPr lang="fr-FR" sz="2000" dirty="0" smtClean="0">
                  <a:solidFill>
                    <a:srgbClr val="0070C0"/>
                  </a:solidFill>
                </a:rPr>
              </a:br>
              <a:r>
                <a:rPr lang="fr-FR" sz="2000" dirty="0" smtClean="0">
                  <a:solidFill>
                    <a:srgbClr val="0070C0"/>
                  </a:solidFill>
                </a:rPr>
                <a:t>Synchrone</a:t>
              </a:r>
              <a:br>
                <a:rPr lang="fr-FR" sz="2000" dirty="0" smtClean="0">
                  <a:solidFill>
                    <a:srgbClr val="0070C0"/>
                  </a:solidFill>
                </a:rPr>
              </a:br>
              <a:r>
                <a:rPr lang="fr-FR" sz="1600" dirty="0" smtClean="0">
                  <a:solidFill>
                    <a:srgbClr val="0070C0"/>
                  </a:solidFill>
                </a:rPr>
                <a:t> </a:t>
              </a:r>
              <a:br>
                <a:rPr lang="fr-FR" sz="1600" dirty="0" smtClean="0">
                  <a:solidFill>
                    <a:srgbClr val="0070C0"/>
                  </a:solidFill>
                </a:rPr>
              </a:br>
              <a:r>
                <a:rPr lang="fr-FR" sz="1100" dirty="0" smtClean="0">
                  <a:solidFill>
                    <a:schemeClr val="bg1"/>
                  </a:solidFill>
                </a:rPr>
                <a:t>tensions</a:t>
              </a:r>
              <a:br>
                <a:rPr lang="fr-FR" sz="1100" dirty="0" smtClean="0">
                  <a:solidFill>
                    <a:schemeClr val="bg1"/>
                  </a:solidFill>
                </a:rPr>
              </a:br>
              <a:r>
                <a:rPr lang="fr-FR" sz="1100" dirty="0" smtClean="0">
                  <a:solidFill>
                    <a:schemeClr val="bg1"/>
                  </a:solidFill>
                </a:rPr>
                <a:t> </a:t>
              </a:r>
              <a:r>
                <a:rPr lang="fr-FR" sz="1100" dirty="0" smtClean="0">
                  <a:solidFill>
                    <a:schemeClr val="bg1"/>
                  </a:solidFill>
                  <a:sym typeface="Wingdings" panose="05000000000000000000" pitchFamily="2" charset="2"/>
                </a:rPr>
                <a:t> valeurs numériques </a:t>
              </a:r>
              <a:endParaRPr lang="fr-FR" sz="1100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à coins arrondis 3"/>
            <p:cNvSpPr/>
            <p:nvPr/>
          </p:nvSpPr>
          <p:spPr>
            <a:xfrm>
              <a:off x="5087439" y="2204864"/>
              <a:ext cx="1656184" cy="194421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0070C0"/>
                  </a:solidFill>
                </a:rPr>
                <a:t>Stockage en mémoire de valeurs numériques acquises</a:t>
              </a:r>
              <a:endParaRPr lang="fr-FR" sz="1050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à coins arrondis 4"/>
            <p:cNvSpPr/>
            <p:nvPr/>
          </p:nvSpPr>
          <p:spPr>
            <a:xfrm>
              <a:off x="7087543" y="2194403"/>
              <a:ext cx="1656184" cy="194421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000" dirty="0" smtClean="0">
                  <a:solidFill>
                    <a:srgbClr val="0070C0"/>
                  </a:solidFill>
                </a:rPr>
                <a:t>Génération de fichier(s) texte</a:t>
              </a:r>
              <a:br>
                <a:rPr lang="fr-FR" sz="2000" dirty="0" smtClean="0">
                  <a:solidFill>
                    <a:srgbClr val="0070C0"/>
                  </a:solidFill>
                </a:rPr>
              </a:br>
              <a:r>
                <a:rPr lang="fr-FR" sz="1600" dirty="0" smtClean="0">
                  <a:solidFill>
                    <a:srgbClr val="0070C0"/>
                  </a:solidFill>
                </a:rPr>
                <a:t> </a:t>
              </a:r>
              <a:br>
                <a:rPr lang="fr-FR" sz="1600" dirty="0" smtClean="0">
                  <a:solidFill>
                    <a:srgbClr val="0070C0"/>
                  </a:solidFill>
                </a:rPr>
              </a:br>
              <a:r>
                <a:rPr lang="fr-FR" sz="1100" dirty="0" smtClean="0">
                  <a:solidFill>
                    <a:schemeClr val="bg1"/>
                  </a:solidFill>
                </a:rPr>
                <a:t>valeurs numériques</a:t>
              </a:r>
              <a:br>
                <a:rPr lang="fr-FR" sz="1100" dirty="0" smtClean="0">
                  <a:solidFill>
                    <a:schemeClr val="bg1"/>
                  </a:solidFill>
                </a:rPr>
              </a:br>
              <a:r>
                <a:rPr lang="fr-FR" sz="1100" dirty="0" smtClean="0">
                  <a:solidFill>
                    <a:schemeClr val="bg1"/>
                  </a:solidFill>
                  <a:sym typeface="Wingdings" panose="05000000000000000000" pitchFamily="2" charset="2"/>
                </a:rPr>
                <a:t> fichier texte</a:t>
              </a:r>
              <a:endParaRPr lang="fr-FR" sz="1100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à coins arrondis 5"/>
            <p:cNvSpPr/>
            <p:nvPr/>
          </p:nvSpPr>
          <p:spPr>
            <a:xfrm>
              <a:off x="9255335" y="2183941"/>
              <a:ext cx="1944216" cy="194421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000" dirty="0" smtClean="0">
                  <a:solidFill>
                    <a:srgbClr val="0070C0"/>
                  </a:solidFill>
                </a:rPr>
                <a:t>Affichage graphique des grandeurs physiques</a:t>
              </a:r>
              <a:r>
                <a:rPr lang="fr-FR" sz="1600" dirty="0" smtClean="0">
                  <a:solidFill>
                    <a:srgbClr val="0070C0"/>
                  </a:solidFill>
                </a:rPr>
                <a:t> </a:t>
              </a:r>
              <a:br>
                <a:rPr lang="fr-FR" sz="1600" dirty="0" smtClean="0">
                  <a:solidFill>
                    <a:srgbClr val="0070C0"/>
                  </a:solidFill>
                </a:rPr>
              </a:br>
              <a:r>
                <a:rPr lang="fr-FR" sz="1100" dirty="0" smtClean="0">
                  <a:solidFill>
                    <a:schemeClr val="bg1"/>
                  </a:solidFill>
                </a:rPr>
                <a:t>fichier texte </a:t>
              </a:r>
              <a:br>
                <a:rPr lang="fr-FR" sz="1100" dirty="0" smtClean="0">
                  <a:solidFill>
                    <a:schemeClr val="bg1"/>
                  </a:solidFill>
                </a:rPr>
              </a:br>
              <a:r>
                <a:rPr lang="fr-FR" sz="1100" dirty="0" smtClean="0">
                  <a:solidFill>
                    <a:schemeClr val="bg1"/>
                  </a:solidFill>
                  <a:sym typeface="Wingdings" panose="05000000000000000000" pitchFamily="2" charset="2"/>
                </a:rPr>
                <a:t></a:t>
              </a:r>
              <a:r>
                <a:rPr lang="fr-FR" sz="1100" dirty="0" smtClean="0">
                  <a:solidFill>
                    <a:schemeClr val="bg1"/>
                  </a:solidFill>
                </a:rPr>
                <a:t>observation graphique</a:t>
              </a:r>
              <a:endParaRPr lang="fr-FR" sz="1100" dirty="0">
                <a:solidFill>
                  <a:schemeClr val="bg1"/>
                </a:solidFill>
              </a:endParaRPr>
            </a:p>
          </p:txBody>
        </p:sp>
        <p:sp>
          <p:nvSpPr>
            <p:cNvPr id="7" name="Flèche droite 6"/>
            <p:cNvSpPr/>
            <p:nvPr/>
          </p:nvSpPr>
          <p:spPr>
            <a:xfrm>
              <a:off x="0" y="2686270"/>
              <a:ext cx="936104" cy="981403"/>
            </a:xfrm>
            <a:prstGeom prst="rightArrow">
              <a:avLst>
                <a:gd name="adj1" fmla="val 50000"/>
                <a:gd name="adj2" fmla="val 48764"/>
              </a:avLst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b="1" dirty="0" smtClean="0">
                  <a:solidFill>
                    <a:srgbClr val="C00000"/>
                  </a:solidFill>
                </a:rPr>
                <a:t>18 grandeurs physiques</a:t>
              </a:r>
              <a:endParaRPr lang="fr-FR" b="1" dirty="0">
                <a:solidFill>
                  <a:srgbClr val="C00000"/>
                </a:solidFill>
              </a:endParaRPr>
            </a:p>
          </p:txBody>
        </p:sp>
        <p:cxnSp>
          <p:nvCxnSpPr>
            <p:cNvPr id="30" name="Connecteur droit avec flèche 29"/>
            <p:cNvCxnSpPr>
              <a:stCxn id="4" idx="3"/>
              <a:endCxn id="5" idx="1"/>
            </p:cNvCxnSpPr>
            <p:nvPr/>
          </p:nvCxnSpPr>
          <p:spPr>
            <a:xfrm flipV="1">
              <a:off x="6743623" y="3166511"/>
              <a:ext cx="343920" cy="10461"/>
            </a:xfrm>
            <a:prstGeom prst="straightConnector1">
              <a:avLst/>
            </a:prstGeom>
            <a:ln w="53975">
              <a:solidFill>
                <a:srgbClr val="FFFF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>
              <a:stCxn id="3" idx="3"/>
              <a:endCxn id="4" idx="1"/>
            </p:cNvCxnSpPr>
            <p:nvPr/>
          </p:nvCxnSpPr>
          <p:spPr>
            <a:xfrm>
              <a:off x="4743519" y="3156049"/>
              <a:ext cx="343920" cy="20923"/>
            </a:xfrm>
            <a:prstGeom prst="straightConnector1">
              <a:avLst/>
            </a:prstGeom>
            <a:ln w="53975">
              <a:solidFill>
                <a:srgbClr val="FFFF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avec flèche 36"/>
            <p:cNvCxnSpPr>
              <a:stCxn id="2" idx="3"/>
              <a:endCxn id="3" idx="1"/>
            </p:cNvCxnSpPr>
            <p:nvPr/>
          </p:nvCxnSpPr>
          <p:spPr>
            <a:xfrm flipV="1">
              <a:off x="2671407" y="3156049"/>
              <a:ext cx="343920" cy="10462"/>
            </a:xfrm>
            <a:prstGeom prst="straightConnector1">
              <a:avLst/>
            </a:prstGeom>
            <a:ln w="53975">
              <a:solidFill>
                <a:srgbClr val="FFFF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ZoneTexte 59"/>
            <p:cNvSpPr txBox="1"/>
            <p:nvPr/>
          </p:nvSpPr>
          <p:spPr>
            <a:xfrm>
              <a:off x="8279390" y="133693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Fichier.txt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cxnSp>
          <p:nvCxnSpPr>
            <p:cNvPr id="64" name="Connecteur droit avec flèche 63"/>
            <p:cNvCxnSpPr/>
            <p:nvPr/>
          </p:nvCxnSpPr>
          <p:spPr>
            <a:xfrm flipV="1">
              <a:off x="8891458" y="1621733"/>
              <a:ext cx="0" cy="1553960"/>
            </a:xfrm>
            <a:prstGeom prst="straightConnector1">
              <a:avLst/>
            </a:prstGeom>
            <a:ln w="53975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Flèche droite 61"/>
            <p:cNvSpPr/>
            <p:nvPr/>
          </p:nvSpPr>
          <p:spPr>
            <a:xfrm>
              <a:off x="11199551" y="2619077"/>
              <a:ext cx="992449" cy="1113232"/>
            </a:xfrm>
            <a:prstGeom prst="rightArrow">
              <a:avLst>
                <a:gd name="adj1" fmla="val 50000"/>
                <a:gd name="adj2" fmla="val 48764"/>
              </a:avLst>
            </a:prstGeom>
            <a:ln w="19050">
              <a:solidFill>
                <a:srgbClr val="92D05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b="1" dirty="0" smtClean="0">
                  <a:solidFill>
                    <a:schemeClr val="bg1"/>
                  </a:solidFill>
                </a:rPr>
                <a:t>Graphique et fichier texte disponibles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cxnSp>
          <p:nvCxnSpPr>
            <p:cNvPr id="26" name="Connecteur droit avec flèche 25"/>
            <p:cNvCxnSpPr>
              <a:stCxn id="5" idx="3"/>
              <a:endCxn id="6" idx="1"/>
            </p:cNvCxnSpPr>
            <p:nvPr/>
          </p:nvCxnSpPr>
          <p:spPr>
            <a:xfrm flipV="1">
              <a:off x="8743727" y="3156049"/>
              <a:ext cx="511608" cy="10462"/>
            </a:xfrm>
            <a:prstGeom prst="straightConnector1">
              <a:avLst/>
            </a:prstGeom>
            <a:ln w="53975">
              <a:solidFill>
                <a:srgbClr val="FFFF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Accolade ouvrante 67"/>
            <p:cNvSpPr/>
            <p:nvPr/>
          </p:nvSpPr>
          <p:spPr>
            <a:xfrm rot="-5400000">
              <a:off x="2631419" y="2676900"/>
              <a:ext cx="423896" cy="3800304"/>
            </a:xfrm>
            <a:prstGeom prst="leftBrace">
              <a:avLst>
                <a:gd name="adj1" fmla="val 62985"/>
                <a:gd name="adj2" fmla="val 4707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fr-FR" dirty="0"/>
            </a:p>
          </p:txBody>
        </p:sp>
        <p:sp>
          <p:nvSpPr>
            <p:cNvPr id="71" name="ZoneTexte 70"/>
            <p:cNvSpPr txBox="1"/>
            <p:nvPr/>
          </p:nvSpPr>
          <p:spPr>
            <a:xfrm>
              <a:off x="1055032" y="4941168"/>
              <a:ext cx="3576669" cy="646331"/>
            </a:xfrm>
            <a:prstGeom prst="rect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1"/>
                  </a:solidFill>
                </a:rPr>
                <a:t>Acquisition des données et conversion en format numérique</a:t>
              </a:r>
              <a:endParaRPr lang="fr-FR" dirty="0">
                <a:solidFill>
                  <a:schemeClr val="accent1"/>
                </a:solidFill>
              </a:endParaRPr>
            </a:p>
          </p:txBody>
        </p:sp>
        <p:sp>
          <p:nvSpPr>
            <p:cNvPr id="72" name="Accolade ouvrante 71"/>
            <p:cNvSpPr/>
            <p:nvPr/>
          </p:nvSpPr>
          <p:spPr>
            <a:xfrm rot="-5400000">
              <a:off x="5703583" y="3748960"/>
              <a:ext cx="423896" cy="1656184"/>
            </a:xfrm>
            <a:prstGeom prst="leftBrace">
              <a:avLst>
                <a:gd name="adj1" fmla="val 62985"/>
                <a:gd name="adj2" fmla="val 4707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fr-FR" dirty="0"/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5127466" y="4941168"/>
              <a:ext cx="1631663" cy="1200329"/>
            </a:xfrm>
            <a:prstGeom prst="rect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1"/>
                  </a:solidFill>
                </a:rPr>
                <a:t>Stockage ou transfert des données acquises</a:t>
              </a:r>
              <a:endParaRPr lang="fr-FR" dirty="0">
                <a:solidFill>
                  <a:schemeClr val="accent1"/>
                </a:solidFill>
              </a:endParaRPr>
            </a:p>
          </p:txBody>
        </p:sp>
        <p:sp>
          <p:nvSpPr>
            <p:cNvPr id="75" name="Accolade ouvrante 74"/>
            <p:cNvSpPr/>
            <p:nvPr/>
          </p:nvSpPr>
          <p:spPr>
            <a:xfrm rot="-5400000">
              <a:off x="8931599" y="2521048"/>
              <a:ext cx="423896" cy="4112008"/>
            </a:xfrm>
            <a:prstGeom prst="leftBrace">
              <a:avLst>
                <a:gd name="adj1" fmla="val 62985"/>
                <a:gd name="adj2" fmla="val 4707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fr-FR" dirty="0"/>
            </a:p>
          </p:txBody>
        </p:sp>
        <p:sp>
          <p:nvSpPr>
            <p:cNvPr id="76" name="ZoneTexte 75"/>
            <p:cNvSpPr txBox="1"/>
            <p:nvPr/>
          </p:nvSpPr>
          <p:spPr>
            <a:xfrm>
              <a:off x="7211196" y="4943702"/>
              <a:ext cx="3853356" cy="369332"/>
            </a:xfrm>
            <a:prstGeom prst="rect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1"/>
                  </a:solidFill>
                </a:rPr>
                <a:t>Exploitation et affichage graphique</a:t>
              </a:r>
              <a:endParaRPr lang="fr-FR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8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Cahier des charges – Besoins client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fr-FR" dirty="0" smtClean="0"/>
              <a:t>Choix des capteurs imposés</a:t>
            </a:r>
          </a:p>
          <a:p>
            <a:pPr marL="0" indent="0">
              <a:buNone/>
            </a:pPr>
            <a:endParaRPr lang="fr-FR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Les capteurs  à utiliser sont ceux prêtés par l’université Blaise Pascal</a:t>
            </a:r>
          </a:p>
          <a:p>
            <a:pPr marL="365760" lvl="1" indent="0">
              <a:buNone/>
            </a:pPr>
            <a:endParaRPr lang="fr-FR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L’utilisation d’autres capteurs n’est pas permis (trop cher)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fr-F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Création de cartes filles pour adapter les tensions des capteurs à celle de la carte mère</a:t>
            </a:r>
            <a:endParaRPr lang="fr-FR" dirty="0"/>
          </a:p>
        </p:txBody>
      </p:sp>
      <p:grpSp>
        <p:nvGrpSpPr>
          <p:cNvPr id="18" name="Groupe 17"/>
          <p:cNvGrpSpPr/>
          <p:nvPr/>
        </p:nvGrpSpPr>
        <p:grpSpPr>
          <a:xfrm>
            <a:off x="1647812" y="4941168"/>
            <a:ext cx="8896375" cy="1008112"/>
            <a:chOff x="1771625" y="5229200"/>
            <a:chExt cx="8896375" cy="1008112"/>
          </a:xfrm>
        </p:grpSpPr>
        <p:sp>
          <p:nvSpPr>
            <p:cNvPr id="4" name="Ellipse 3"/>
            <p:cNvSpPr/>
            <p:nvPr/>
          </p:nvSpPr>
          <p:spPr>
            <a:xfrm>
              <a:off x="4727848" y="5229200"/>
              <a:ext cx="1872208" cy="1008112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002060"/>
                  </a:solidFill>
                </a:rPr>
                <a:t>Carte fille:</a:t>
              </a:r>
              <a:br>
                <a:rPr lang="fr-FR" dirty="0" smtClean="0">
                  <a:solidFill>
                    <a:srgbClr val="002060"/>
                  </a:solidFill>
                </a:rPr>
              </a:br>
              <a:r>
                <a:rPr lang="fr-FR" dirty="0" smtClean="0">
                  <a:solidFill>
                    <a:srgbClr val="002060"/>
                  </a:solidFill>
                </a:rPr>
                <a:t>adaptation en tension</a:t>
              </a:r>
              <a:endParaRPr lang="fr-FR" dirty="0">
                <a:solidFill>
                  <a:srgbClr val="002060"/>
                </a:solidFill>
              </a:endParaRPr>
            </a:p>
          </p:txBody>
        </p:sp>
        <p:sp>
          <p:nvSpPr>
            <p:cNvPr id="5" name="Rectangle à coins arrondis 4"/>
            <p:cNvSpPr/>
            <p:nvPr/>
          </p:nvSpPr>
          <p:spPr>
            <a:xfrm>
              <a:off x="8112224" y="5229200"/>
              <a:ext cx="2555776" cy="100811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002060"/>
                  </a:solidFill>
                </a:rPr>
                <a:t>Carte mère:</a:t>
              </a:r>
              <a:br>
                <a:rPr lang="fr-FR" dirty="0" smtClean="0">
                  <a:solidFill>
                    <a:srgbClr val="002060"/>
                  </a:solidFill>
                </a:rPr>
              </a:br>
              <a:r>
                <a:rPr lang="fr-FR" dirty="0" smtClean="0">
                  <a:solidFill>
                    <a:srgbClr val="002060"/>
                  </a:solidFill>
                </a:rPr>
                <a:t>Acquisition et Conversion</a:t>
              </a:r>
              <a:br>
                <a:rPr lang="fr-FR" dirty="0" smtClean="0">
                  <a:solidFill>
                    <a:srgbClr val="002060"/>
                  </a:solidFill>
                </a:rPr>
              </a:br>
              <a:r>
                <a:rPr lang="fr-FR" dirty="0" smtClean="0">
                  <a:solidFill>
                    <a:srgbClr val="002060"/>
                  </a:solidFill>
                </a:rPr>
                <a:t>Tension d’entrée: </a:t>
              </a:r>
              <a:r>
                <a:rPr lang="fr-FR" dirty="0" err="1" smtClean="0">
                  <a:solidFill>
                    <a:srgbClr val="002060"/>
                  </a:solidFill>
                </a:rPr>
                <a:t>V</a:t>
              </a:r>
              <a:r>
                <a:rPr lang="fr-FR" sz="1200" dirty="0" err="1" smtClean="0">
                  <a:solidFill>
                    <a:srgbClr val="002060"/>
                  </a:solidFill>
                </a:rPr>
                <a:t>can</a:t>
              </a:r>
              <a:r>
                <a:rPr lang="fr-FR" dirty="0" smtClean="0">
                  <a:solidFill>
                    <a:srgbClr val="002060"/>
                  </a:solidFill>
                </a:rPr>
                <a:t> </a:t>
              </a:r>
              <a:endParaRPr lang="fr-FR" dirty="0">
                <a:solidFill>
                  <a:srgbClr val="002060"/>
                </a:solidFill>
              </a:endParaRPr>
            </a:p>
          </p:txBody>
        </p:sp>
        <p:sp>
          <p:nvSpPr>
            <p:cNvPr id="6" name="Hexagone 5"/>
            <p:cNvSpPr/>
            <p:nvPr/>
          </p:nvSpPr>
          <p:spPr>
            <a:xfrm>
              <a:off x="1771625" y="5229200"/>
              <a:ext cx="1440160" cy="1008112"/>
            </a:xfrm>
            <a:prstGeom prst="hexago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002060"/>
                  </a:solidFill>
                </a:rPr>
                <a:t>Capteur</a:t>
              </a:r>
              <a:endParaRPr lang="fr-FR" dirty="0">
                <a:solidFill>
                  <a:srgbClr val="002060"/>
                </a:solidFill>
              </a:endParaRPr>
            </a:p>
          </p:txBody>
        </p:sp>
        <p:cxnSp>
          <p:nvCxnSpPr>
            <p:cNvPr id="12" name="Connecteur droit avec flèche 11"/>
            <p:cNvCxnSpPr>
              <a:stCxn id="6" idx="0"/>
              <a:endCxn id="4" idx="2"/>
            </p:cNvCxnSpPr>
            <p:nvPr/>
          </p:nvCxnSpPr>
          <p:spPr>
            <a:xfrm>
              <a:off x="3211785" y="5733256"/>
              <a:ext cx="151606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>
              <a:stCxn id="4" idx="6"/>
              <a:endCxn id="5" idx="1"/>
            </p:cNvCxnSpPr>
            <p:nvPr/>
          </p:nvCxnSpPr>
          <p:spPr>
            <a:xfrm>
              <a:off x="6600056" y="5733256"/>
              <a:ext cx="1512168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4"/>
            <p:cNvSpPr txBox="1"/>
            <p:nvPr/>
          </p:nvSpPr>
          <p:spPr>
            <a:xfrm>
              <a:off x="3590081" y="5301208"/>
              <a:ext cx="7555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err="1" smtClean="0">
                  <a:solidFill>
                    <a:srgbClr val="00B050"/>
                  </a:solidFill>
                </a:rPr>
                <a:t>V</a:t>
              </a:r>
              <a:r>
                <a:rPr lang="fr-FR" sz="1600" b="1" dirty="0" err="1" smtClean="0">
                  <a:solidFill>
                    <a:srgbClr val="00B050"/>
                  </a:solidFill>
                </a:rPr>
                <a:t>capt</a:t>
              </a:r>
              <a:endParaRPr lang="fr-FR" b="1" dirty="0">
                <a:solidFill>
                  <a:srgbClr val="00B050"/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6978352" y="5271591"/>
              <a:ext cx="7555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err="1" smtClean="0">
                  <a:solidFill>
                    <a:srgbClr val="00B050"/>
                  </a:solidFill>
                </a:rPr>
                <a:t>V</a:t>
              </a:r>
              <a:r>
                <a:rPr lang="fr-FR" sz="1600" b="1" dirty="0" err="1" smtClean="0">
                  <a:solidFill>
                    <a:srgbClr val="00B050"/>
                  </a:solidFill>
                </a:rPr>
                <a:t>can</a:t>
              </a:r>
              <a:endParaRPr lang="fr-FR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0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Cahier des charges – Besoins client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2724773" y="1756066"/>
            <a:ext cx="7139268" cy="44126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132" y="1756066"/>
            <a:ext cx="7168908" cy="4412668"/>
          </a:xfrm>
          <a:effectLst>
            <a:glow>
              <a:schemeClr val="accent1"/>
            </a:glow>
            <a:softEdge rad="0"/>
          </a:effec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9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des participants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Client et Tuteur technique: </a:t>
            </a:r>
            <a:r>
              <a:rPr lang="fr-FR" b="1" dirty="0" err="1" smtClean="0"/>
              <a:t>M.Pasquier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	- Chercheur à l’Institut Pascal</a:t>
            </a:r>
            <a:br>
              <a:rPr lang="fr-FR" dirty="0" smtClean="0"/>
            </a:br>
            <a:r>
              <a:rPr lang="fr-FR" dirty="0" smtClean="0"/>
              <a:t>	- Enseignant Polytech Clermont-Ferrand – Génie Electrique</a:t>
            </a:r>
            <a:br>
              <a:rPr lang="fr-FR" dirty="0" smtClean="0"/>
            </a:br>
            <a:r>
              <a:rPr lang="fr-FR" dirty="0" smtClean="0"/>
              <a:t>	- Directeur du département Génie Electrique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	- Spécialisé en électrotechnique, compatibilité électromagnétique </a:t>
            </a:r>
          </a:p>
          <a:p>
            <a:r>
              <a:rPr lang="fr-FR" dirty="0" smtClean="0"/>
              <a:t>Tuteur industrielle: </a:t>
            </a:r>
            <a:r>
              <a:rPr lang="fr-FR" b="1" dirty="0" smtClean="0"/>
              <a:t>Mme. </a:t>
            </a:r>
            <a:r>
              <a:rPr lang="fr-FR" b="1" dirty="0" err="1" smtClean="0"/>
              <a:t>Goi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	- Enseignante en Economie </a:t>
            </a:r>
            <a:br>
              <a:rPr lang="fr-FR" dirty="0" smtClean="0"/>
            </a:br>
            <a:r>
              <a:rPr lang="fr-FR" dirty="0" smtClean="0"/>
              <a:t>	- Intervenante à Polytech Clermont-Ferrand</a:t>
            </a:r>
          </a:p>
          <a:p>
            <a:r>
              <a:rPr lang="fr-FR" dirty="0" smtClean="0"/>
              <a:t>Elèves ingénieurs: 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	</a:t>
            </a:r>
            <a:r>
              <a:rPr lang="fr-FR" b="1" dirty="0" smtClean="0"/>
              <a:t>Christopher Brière </a:t>
            </a:r>
            <a:r>
              <a:rPr lang="fr-FR" dirty="0" smtClean="0"/>
              <a:t>et </a:t>
            </a:r>
            <a:r>
              <a:rPr lang="fr-FR" b="1" dirty="0" smtClean="0"/>
              <a:t>Pierre Flodrops </a:t>
            </a:r>
            <a:r>
              <a:rPr lang="fr-FR" dirty="0" smtClean="0"/>
              <a:t>– Génie Electrique</a:t>
            </a:r>
            <a:br>
              <a:rPr lang="fr-FR" dirty="0" smtClean="0"/>
            </a:br>
            <a:r>
              <a:rPr lang="fr-FR" dirty="0" smtClean="0"/>
              <a:t>	Spécialisation systèmes embarqués et microélectronique numérique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4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 du Projet – </a:t>
            </a:r>
            <a:br>
              <a:rPr lang="fr-FR" dirty="0" smtClean="0"/>
            </a:br>
            <a:r>
              <a:rPr lang="fr-FR" dirty="0" smtClean="0"/>
              <a:t>Problématique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863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 du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0" y="1828800"/>
            <a:ext cx="9252520" cy="4267200"/>
          </a:xfrm>
        </p:spPr>
        <p:txBody>
          <a:bodyPr/>
          <a:lstStyle/>
          <a:p>
            <a:r>
              <a:rPr lang="fr-FR" dirty="0" smtClean="0"/>
              <a:t>Thèse réalisée par M</a:t>
            </a:r>
            <a:r>
              <a:rPr lang="fr-FR" dirty="0" smtClean="0"/>
              <a:t>. D. </a:t>
            </a:r>
            <a:r>
              <a:rPr lang="fr-FR" dirty="0"/>
              <a:t>Abbas </a:t>
            </a:r>
            <a:endParaRPr lang="fr-FR" dirty="0" smtClean="0"/>
          </a:p>
          <a:p>
            <a:r>
              <a:rPr lang="fr-FR" dirty="0" smtClean="0"/>
              <a:t>Sujet </a:t>
            </a:r>
            <a:r>
              <a:rPr lang="fr-FR" dirty="0" smtClean="0"/>
              <a:t>: « Commande </a:t>
            </a:r>
            <a:r>
              <a:rPr lang="fr-FR" dirty="0"/>
              <a:t>vectorielle innovante pour véhicules électriques ou </a:t>
            </a:r>
            <a:r>
              <a:rPr lang="fr-FR" dirty="0" smtClean="0"/>
              <a:t>hybrides »</a:t>
            </a:r>
          </a:p>
          <a:p>
            <a:r>
              <a:rPr lang="fr-FR" dirty="0" smtClean="0"/>
              <a:t>Commander des variateurs de vitesse sur moteurs triphasés</a:t>
            </a:r>
          </a:p>
          <a:p>
            <a:r>
              <a:rPr lang="fr-FR" dirty="0" smtClean="0"/>
              <a:t>Améliorer le rendement de la chaine de conversion électrique</a:t>
            </a:r>
          </a:p>
          <a:p>
            <a:r>
              <a:rPr lang="fr-FR" dirty="0" smtClean="0"/>
              <a:t>Amélioration de la forme d’onde de tension et de courant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BUT DU PROJET:</a:t>
            </a:r>
            <a:b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dirty="0" smtClean="0"/>
              <a:t>Observer l’impact des lois de commandes sur les différentes grandeurs physiques du moteur étudié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2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Problématique actuelle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Appareils de mesure séparés </a:t>
            </a:r>
            <a:r>
              <a:rPr lang="fr-FR" dirty="0" smtClean="0">
                <a:sym typeface="Wingdings" panose="05000000000000000000" pitchFamily="2" charset="2"/>
              </a:rPr>
              <a:t> pas de concordance des temps de chaque grandeur</a:t>
            </a:r>
          </a:p>
          <a:p>
            <a:r>
              <a:rPr lang="fr-FR" dirty="0">
                <a:sym typeface="Wingdings" panose="05000000000000000000" pitchFamily="2" charset="2"/>
              </a:rPr>
              <a:t>Impossible de </a:t>
            </a:r>
            <a:r>
              <a:rPr lang="fr-FR" dirty="0" smtClean="0">
                <a:sym typeface="Wingdings" panose="05000000000000000000" pitchFamily="2" charset="2"/>
              </a:rPr>
              <a:t>conclure </a:t>
            </a:r>
            <a:r>
              <a:rPr lang="fr-FR" dirty="0">
                <a:sym typeface="Wingdings" panose="05000000000000000000" pitchFamily="2" charset="2"/>
              </a:rPr>
              <a:t>sur l’efficacité des lois de </a:t>
            </a:r>
            <a:r>
              <a:rPr lang="fr-FR" dirty="0" smtClean="0">
                <a:sym typeface="Wingdings" panose="05000000000000000000" pitchFamily="2" charset="2"/>
              </a:rPr>
              <a:t>commandes appliquées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Temps d’acquisition trop court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524000" y="4293096"/>
            <a:ext cx="10260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Flèche droite 8"/>
          <p:cNvSpPr/>
          <p:nvPr/>
        </p:nvSpPr>
        <p:spPr>
          <a:xfrm>
            <a:off x="5087888" y="4662428"/>
            <a:ext cx="1566428" cy="78279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Projet</a:t>
            </a:r>
            <a:endParaRPr lang="fr-FR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3880346"/>
            <a:ext cx="4175760" cy="234696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3727946"/>
            <a:ext cx="4160520" cy="265176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6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Besoins Client -</a:t>
            </a:r>
            <a:br>
              <a:rPr lang="fr-FR" dirty="0" smtClean="0"/>
            </a:br>
            <a:r>
              <a:rPr lang="fr-FR" dirty="0" smtClean="0"/>
              <a:t>Cahier des charges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06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Besoins </a:t>
            </a:r>
            <a:r>
              <a:rPr lang="fr-FR" dirty="0" smtClean="0"/>
              <a:t>client - Cahier </a:t>
            </a:r>
            <a:r>
              <a:rPr lang="fr-FR" dirty="0"/>
              <a:t>des </a:t>
            </a:r>
            <a:r>
              <a:rPr lang="fr-FR" dirty="0" smtClean="0"/>
              <a:t>charges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 smtClean="0"/>
              <a:t>Synchroniser les acquisitions</a:t>
            </a:r>
            <a:endParaRPr lang="fr-FR" dirty="0"/>
          </a:p>
        </p:txBody>
      </p:sp>
      <p:sp>
        <p:nvSpPr>
          <p:cNvPr id="7" name="Flèche droite 6"/>
          <p:cNvSpPr/>
          <p:nvPr/>
        </p:nvSpPr>
        <p:spPr>
          <a:xfrm>
            <a:off x="4789324" y="3630057"/>
            <a:ext cx="2034241" cy="78279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Synchronisation</a:t>
            </a:r>
            <a:endParaRPr lang="fr-FR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18" y="2847975"/>
            <a:ext cx="4175760" cy="234696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2590800"/>
            <a:ext cx="4594860" cy="27432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5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Besoins client - Cahier des charges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fr-FR" dirty="0" smtClean="0"/>
              <a:t>Fréquence et rapidité d’acquisition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/>
              <a:t>	</a:t>
            </a:r>
            <a:r>
              <a:rPr lang="fr-FR" dirty="0" err="1" smtClean="0"/>
              <a:t>t</a:t>
            </a:r>
            <a:r>
              <a:rPr lang="fr-FR" sz="1400" dirty="0" err="1" smtClean="0"/>
              <a:t>acq</a:t>
            </a:r>
            <a:r>
              <a:rPr lang="fr-FR" dirty="0" smtClean="0"/>
              <a:t> = 2us </a:t>
            </a:r>
            <a:r>
              <a:rPr lang="fr-FR" dirty="0" smtClean="0">
                <a:sym typeface="Wingdings" panose="05000000000000000000" pitchFamily="2" charset="2"/>
              </a:rPr>
              <a:t> Permet de visualiser la variation de la commande</a:t>
            </a:r>
            <a:endParaRPr lang="fr-FR" dirty="0"/>
          </a:p>
        </p:txBody>
      </p:sp>
      <p:grpSp>
        <p:nvGrpSpPr>
          <p:cNvPr id="14" name="Groupe 13"/>
          <p:cNvGrpSpPr/>
          <p:nvPr/>
        </p:nvGrpSpPr>
        <p:grpSpPr>
          <a:xfrm>
            <a:off x="3071664" y="3057777"/>
            <a:ext cx="5616624" cy="3278033"/>
            <a:chOff x="2567608" y="2348880"/>
            <a:chExt cx="6888291" cy="4142129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7608" y="2348880"/>
              <a:ext cx="6888291" cy="4142129"/>
            </a:xfrm>
            <a:prstGeom prst="rect">
              <a:avLst/>
            </a:prstGeom>
          </p:spPr>
        </p:pic>
        <p:cxnSp>
          <p:nvCxnSpPr>
            <p:cNvPr id="10" name="Connecteur droit avec flèche 9"/>
            <p:cNvCxnSpPr/>
            <p:nvPr/>
          </p:nvCxnSpPr>
          <p:spPr>
            <a:xfrm>
              <a:off x="6096000" y="3501008"/>
              <a:ext cx="1080120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/>
            <p:cNvSpPr txBox="1"/>
            <p:nvPr/>
          </p:nvSpPr>
          <p:spPr>
            <a:xfrm>
              <a:off x="6312024" y="3011992"/>
              <a:ext cx="684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 smtClean="0">
                  <a:solidFill>
                    <a:srgbClr val="FF0000"/>
                  </a:solidFill>
                </a:rPr>
                <a:t>t</a:t>
              </a:r>
              <a:r>
                <a:rPr lang="fr-FR" sz="1200" dirty="0" err="1" smtClean="0">
                  <a:solidFill>
                    <a:srgbClr val="FF0000"/>
                  </a:solidFill>
                </a:rPr>
                <a:t>acq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8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Computer_16x9">
  <a:themeElements>
    <a:clrScheme name="Personnalisé 1">
      <a:dk1>
        <a:srgbClr val="4D4D4D"/>
      </a:dk1>
      <a:lt1>
        <a:srgbClr val="B7B7B7"/>
      </a:lt1>
      <a:dk2>
        <a:srgbClr val="C6C6C6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TechComputer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TechComputer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TechComputer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D472324-6816-447D-A73C-4FA00160DF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Circuits imprimés (grand écran)</Template>
  <TotalTime>0</TotalTime>
  <Words>516</Words>
  <Application>Microsoft Office PowerPoint</Application>
  <PresentationFormat>Grand écran</PresentationFormat>
  <Paragraphs>132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Arial</vt:lpstr>
      <vt:lpstr>Candara</vt:lpstr>
      <vt:lpstr>Consolas</vt:lpstr>
      <vt:lpstr>Wingdings</vt:lpstr>
      <vt:lpstr>TechComputer_16x9</vt:lpstr>
      <vt:lpstr>Acquisition Rapide Multivoies</vt:lpstr>
      <vt:lpstr>Plan</vt:lpstr>
      <vt:lpstr>Présentation des participants</vt:lpstr>
      <vt:lpstr>Contexte du Projet –  Problématique</vt:lpstr>
      <vt:lpstr>Contexte du projet</vt:lpstr>
      <vt:lpstr>Problématique actuelle</vt:lpstr>
      <vt:lpstr>Besoins Client - Cahier des charges</vt:lpstr>
      <vt:lpstr>Besoins client - Cahier des charges </vt:lpstr>
      <vt:lpstr>Besoins client - Cahier des charges </vt:lpstr>
      <vt:lpstr>Besoins client - Cahier des charges </vt:lpstr>
      <vt:lpstr>Besoins client - Cahier des charges </vt:lpstr>
      <vt:lpstr>Besoins client - Cahier des charges </vt:lpstr>
      <vt:lpstr>Besoins client - Cahier des charges </vt:lpstr>
      <vt:lpstr>Besoins client - Cahier des charges </vt:lpstr>
      <vt:lpstr>Plan d’action retenu</vt:lpstr>
      <vt:lpstr>Plan d’action retenu</vt:lpstr>
      <vt:lpstr>Plan d’action retenu</vt:lpstr>
      <vt:lpstr>Plan d’action retenu</vt:lpstr>
      <vt:lpstr>Définition des livrables</vt:lpstr>
      <vt:lpstr>Définition des livrables  en fin de projet</vt:lpstr>
      <vt:lpstr>Points techniques spécifiques</vt:lpstr>
      <vt:lpstr>Points techniques spécifiques</vt:lpstr>
      <vt:lpstr>Merci de votre attention  Prochaine revue: 27/04/2016 à 17h30  </vt:lpstr>
      <vt:lpstr>Présentation PowerPoint</vt:lpstr>
      <vt:lpstr>Cahier des charges – Besoins client</vt:lpstr>
      <vt:lpstr>Cahier des charges – Besoins client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2016-03-10T08:26:46Z</dcterms:created>
  <dcterms:modified xsi:type="dcterms:W3CDTF">2016-03-16T12:25:39Z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TC029010269991</vt:lpwstr>
  </property>
</Properties>
</file>