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2"/>
  </p:sldMasterIdLst>
  <p:notesMasterIdLst>
    <p:notesMasterId r:id="rId18"/>
  </p:notesMasterIdLst>
  <p:handoutMasterIdLst>
    <p:handoutMasterId r:id="rId19"/>
  </p:handoutMasterIdLst>
  <p:sldIdLst>
    <p:sldId id="276" r:id="rId3"/>
    <p:sldId id="265" r:id="rId4"/>
    <p:sldId id="278" r:id="rId5"/>
    <p:sldId id="279" r:id="rId6"/>
    <p:sldId id="306" r:id="rId7"/>
    <p:sldId id="300" r:id="rId8"/>
    <p:sldId id="308" r:id="rId9"/>
    <p:sldId id="309" r:id="rId10"/>
    <p:sldId id="310" r:id="rId11"/>
    <p:sldId id="305" r:id="rId12"/>
    <p:sldId id="293" r:id="rId13"/>
    <p:sldId id="307" r:id="rId14"/>
    <p:sldId id="311" r:id="rId15"/>
    <p:sldId id="302" r:id="rId16"/>
    <p:sldId id="29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96" y="1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s-ES"/>
              <a:pPr/>
              <a:t>27/04/2016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s-ES"/>
              <a:pPr/>
              <a:t>27/04/2016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8B350-E2D4-4DA7-93F0-89CD10DC64AB}" type="datetime1">
              <a:rPr lang="en-US" smtClean="0"/>
              <a:t>4/27/2016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3735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B94D-096F-454E-8431-D80A90DE80F0}" type="datetime1">
              <a:rPr lang="en-US" smtClean="0"/>
              <a:t>4/27/2016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7894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633B-4A58-454B-970E-3B2F850D6028}" type="datetime1">
              <a:rPr lang="en-US" smtClean="0"/>
              <a:t>4/27/2016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4776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4685-DA10-46F7-8B9F-815B4DF180C3}" type="datetime1">
              <a:rPr lang="en-US" smtClean="0"/>
              <a:t>4/27/2016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7076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796F-297F-4613-9E6D-D7B407BB03BB}" type="datetime1">
              <a:rPr lang="en-US" smtClean="0"/>
              <a:t>4/27/2016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9250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6288-51D9-4185-9E5A-3B15C42C9E93}" type="datetime1">
              <a:rPr lang="en-US" smtClean="0"/>
              <a:t>4/27/2016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2558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DC36A-100C-4373-9277-090087703B3E}" type="datetime1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11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8C9A-535F-4173-AA45-051B95C2DE28}" type="datetime1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22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-1588" y="1556792"/>
            <a:ext cx="12188952" cy="468052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-1588" y="1916832"/>
            <a:ext cx="12188952" cy="3798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91344" y="2341246"/>
            <a:ext cx="9217024" cy="2095872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91344" y="4670283"/>
            <a:ext cx="9217024" cy="71648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Modifier le style des sous-titres du masque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9601300" y="2341246"/>
            <a:ext cx="2399356" cy="304552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17" y="781721"/>
            <a:ext cx="2271455" cy="66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3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5B7A-A5E1-4629-8B71-3C61136E066F}" type="datetime1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220284"/>
            <a:ext cx="1861113" cy="5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B96-37B7-4C84-BFC7-994D6FB5F467}" type="datetime1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220284"/>
            <a:ext cx="1861113" cy="5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0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6976-A76E-4D22-9F07-02B7A645ABFD}" type="datetime1">
              <a:rPr lang="en-US" smtClean="0"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220284"/>
            <a:ext cx="1861113" cy="5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A823-FA57-4DA2-A18D-6610E94B4B95}" type="datetime1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220284"/>
            <a:ext cx="1861113" cy="5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4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A71-F455-4223-AAA0-D93618995969}" type="datetime1">
              <a:rPr lang="en-US" smtClean="0"/>
              <a:t>4/27/2016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220284"/>
            <a:ext cx="1861113" cy="5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54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4488-AAD4-453E-A24B-FDFD33A3E91A}" type="datetime1">
              <a:rPr lang="en-US" smtClean="0"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220284"/>
            <a:ext cx="1861113" cy="5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06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4770-2B48-464F-98E0-5FABAB7ED6D3}" type="datetime1">
              <a:rPr lang="en-US" smtClean="0"/>
              <a:t>4/27/2016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220284"/>
            <a:ext cx="1861113" cy="5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31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3A6E-A198-4F08-8CB4-715ABEAAAEBD}" type="datetime1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220284"/>
            <a:ext cx="1861113" cy="5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12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2073-8835-41BD-A5CA-69D969E79521}" type="datetime1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6455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DE667-2F69-4932-86AE-AF16913455F5}" type="datetime1">
              <a:rPr lang="en-US" smtClean="0"/>
              <a:t>4/27/2016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909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56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Acquisition Rapide Multivoies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sz="2200" dirty="0" smtClean="0"/>
              <a:t>P16A01 </a:t>
            </a:r>
            <a:r>
              <a:rPr lang="fr-FR" sz="2200" cap="all" dirty="0" smtClean="0"/>
              <a:t>: Revue d’appel d’offre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1900" b="1" dirty="0" smtClean="0"/>
              <a:t>Christopher Brière </a:t>
            </a:r>
            <a:r>
              <a:rPr lang="fr-FR" sz="1900" dirty="0" smtClean="0"/>
              <a:t>– </a:t>
            </a:r>
            <a:r>
              <a:rPr lang="fr-FR" sz="1900" b="1" dirty="0" smtClean="0"/>
              <a:t>Pierre Flodrops</a:t>
            </a: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0"/>
          </p:nvPr>
        </p:nvSpPr>
        <p:spPr>
          <a:xfrm>
            <a:off x="9192344" y="2341246"/>
            <a:ext cx="2808312" cy="3045525"/>
          </a:xfrm>
        </p:spPr>
        <p:txBody>
          <a:bodyPr>
            <a:noAutofit/>
          </a:bodyPr>
          <a:lstStyle/>
          <a:p>
            <a:r>
              <a:rPr lang="fr-FR" sz="2200" dirty="0" smtClean="0"/>
              <a:t>Client:</a:t>
            </a:r>
            <a:br>
              <a:rPr lang="fr-FR" sz="2200" dirty="0" smtClean="0"/>
            </a:br>
            <a:r>
              <a:rPr lang="fr-FR" sz="2200" b="1" dirty="0" err="1" smtClean="0"/>
              <a:t>M.Pasquier</a:t>
            </a:r>
            <a:r>
              <a:rPr lang="fr-FR" sz="2200" b="1" dirty="0" smtClean="0"/>
              <a:t> (Polytech)</a:t>
            </a:r>
            <a:endParaRPr lang="fr-FR" sz="2200" b="1" dirty="0" smtClean="0"/>
          </a:p>
          <a:p>
            <a:r>
              <a:rPr lang="fr-FR" sz="2200" dirty="0" smtClean="0"/>
              <a:t>Tuteur technique:</a:t>
            </a:r>
            <a:br>
              <a:rPr lang="fr-FR" sz="2200" dirty="0" smtClean="0"/>
            </a:br>
            <a:r>
              <a:rPr lang="fr-FR" sz="2200" b="1" dirty="0" err="1" smtClean="0"/>
              <a:t>M.Pasquier</a:t>
            </a:r>
            <a:endParaRPr lang="fr-FR" sz="2200" b="1" dirty="0" smtClean="0"/>
          </a:p>
          <a:p>
            <a:r>
              <a:rPr lang="fr-FR" sz="2200" dirty="0" smtClean="0"/>
              <a:t>Tutrice </a:t>
            </a:r>
            <a:r>
              <a:rPr lang="fr-FR" sz="2200" dirty="0" smtClean="0"/>
              <a:t>Industriel:</a:t>
            </a:r>
            <a:br>
              <a:rPr lang="fr-FR" sz="2200" dirty="0" smtClean="0"/>
            </a:br>
            <a:r>
              <a:rPr lang="fr-FR" sz="2200" b="1" dirty="0" smtClean="0"/>
              <a:t>Mme </a:t>
            </a:r>
            <a:r>
              <a:rPr lang="fr-FR" sz="2200" b="1" dirty="0" err="1" smtClean="0"/>
              <a:t>Goi</a:t>
            </a:r>
            <a:endParaRPr lang="fr-FR" sz="2200" b="1" dirty="0" smtClean="0"/>
          </a:p>
        </p:txBody>
      </p:sp>
      <p:sp>
        <p:nvSpPr>
          <p:cNvPr id="6" name="Sous-titre 2"/>
          <p:cNvSpPr txBox="1">
            <a:spLocks/>
          </p:cNvSpPr>
          <p:nvPr/>
        </p:nvSpPr>
        <p:spPr bwMode="white">
          <a:xfrm>
            <a:off x="3057531" y="5911997"/>
            <a:ext cx="6480720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dirty="0" smtClean="0"/>
              <a:t>Polytech Clermont-Ferrand – Génie Electrique : Projet Industriel 2016-2017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290068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Comparatif des solutions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4960" y="1628800"/>
            <a:ext cx="3599909" cy="3883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Solution 1: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960" y="2017164"/>
            <a:ext cx="3599909" cy="27079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dirty="0" smtClean="0"/>
              <a:t>Problème </a:t>
            </a:r>
            <a:r>
              <a:rPr lang="fr-FR" dirty="0" smtClean="0"/>
              <a:t>de rapidité (conversion et transfert des données en moins de 2 </a:t>
            </a:r>
            <a:r>
              <a:rPr lang="fr-FR" dirty="0" smtClean="0"/>
              <a:t>us compromis)</a:t>
            </a:r>
            <a:endParaRPr lang="fr-FR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144869" y="1628800"/>
            <a:ext cx="3599905" cy="3883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Solution 2: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52280" y="2017164"/>
            <a:ext cx="3599904" cy="27079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dirty="0" smtClean="0"/>
              <a:t>Permet d’attendre la fin de conversion avant de transférer les données</a:t>
            </a:r>
          </a:p>
          <a:p>
            <a:r>
              <a:rPr lang="fr-FR" dirty="0" smtClean="0"/>
              <a:t>Plus chère que la solution 1 car plus de matériel </a:t>
            </a:r>
          </a:p>
          <a:p>
            <a:r>
              <a:rPr lang="fr-FR" dirty="0" smtClean="0"/>
              <a:t>Connaissances permettant de mettre en œuvre cette solution</a:t>
            </a:r>
          </a:p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Espace réservé du texte 4"/>
          <p:cNvSpPr txBox="1">
            <a:spLocks/>
          </p:cNvSpPr>
          <p:nvPr/>
        </p:nvSpPr>
        <p:spPr>
          <a:xfrm>
            <a:off x="7752184" y="1628800"/>
            <a:ext cx="3599905" cy="3883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Solution 3:</a:t>
            </a:r>
            <a:endParaRPr lang="fr-FR" dirty="0"/>
          </a:p>
        </p:txBody>
      </p:sp>
      <p:sp>
        <p:nvSpPr>
          <p:cNvPr id="10" name="Espace réservé du contenu 5"/>
          <p:cNvSpPr txBox="1">
            <a:spLocks/>
          </p:cNvSpPr>
          <p:nvPr/>
        </p:nvSpPr>
        <p:spPr>
          <a:xfrm>
            <a:off x="7759595" y="2017164"/>
            <a:ext cx="3599904" cy="27079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Même problème que la solution 1</a:t>
            </a:r>
          </a:p>
          <a:p>
            <a:r>
              <a:rPr lang="fr-FR" dirty="0" smtClean="0"/>
              <a:t>Permet de décharger </a:t>
            </a:r>
            <a:r>
              <a:rPr lang="fr-FR" dirty="0" smtClean="0"/>
              <a:t>le microcontrôleur père de certaines tâches</a:t>
            </a:r>
          </a:p>
          <a:p>
            <a:r>
              <a:rPr lang="fr-FR" dirty="0" smtClean="0"/>
              <a:t>Problèmes quant au tri et à l’utilisation des données</a:t>
            </a:r>
          </a:p>
          <a:p>
            <a:endParaRPr lang="fr-FR" dirty="0"/>
          </a:p>
        </p:txBody>
      </p:sp>
      <p:sp>
        <p:nvSpPr>
          <p:cNvPr id="13" name="Flèche vers le haut 12"/>
          <p:cNvSpPr/>
          <p:nvPr/>
        </p:nvSpPr>
        <p:spPr>
          <a:xfrm>
            <a:off x="9113202" y="4833380"/>
            <a:ext cx="892689" cy="720080"/>
          </a:xfrm>
          <a:prstGeom prst="upArrow">
            <a:avLst>
              <a:gd name="adj1" fmla="val 56596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lèche vers le haut 13"/>
          <p:cNvSpPr/>
          <p:nvPr/>
        </p:nvSpPr>
        <p:spPr>
          <a:xfrm>
            <a:off x="1898569" y="4833380"/>
            <a:ext cx="892689" cy="720080"/>
          </a:xfrm>
          <a:prstGeom prst="upArrow">
            <a:avLst>
              <a:gd name="adj1" fmla="val 56596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e haut 14"/>
          <p:cNvSpPr/>
          <p:nvPr/>
        </p:nvSpPr>
        <p:spPr>
          <a:xfrm>
            <a:off x="5505887" y="4835126"/>
            <a:ext cx="892689" cy="720080"/>
          </a:xfrm>
          <a:prstGeom prst="upArrow">
            <a:avLst>
              <a:gd name="adj1" fmla="val 56596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8968656" y="5612745"/>
            <a:ext cx="11669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 étudier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572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WBS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12217175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778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du contenu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39798"/>
            <a:ext cx="11449272" cy="650157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5413" y="188640"/>
            <a:ext cx="8596668" cy="1320800"/>
          </a:xfrm>
        </p:spPr>
        <p:txBody>
          <a:bodyPr/>
          <a:lstStyle/>
          <a:p>
            <a:r>
              <a:rPr lang="fr-FR" dirty="0" smtClean="0"/>
              <a:t>Gantt 4A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11280576" y="764704"/>
            <a:ext cx="0" cy="597666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02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609600"/>
            <a:ext cx="12160889" cy="612068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Gantt 5A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3683160" y="1124744"/>
            <a:ext cx="0" cy="560553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6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19486" y="657802"/>
            <a:ext cx="5436096" cy="23083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dirty="0" smtClean="0"/>
              <a:t>Acquisition </a:t>
            </a:r>
            <a:r>
              <a:rPr lang="fr-FR" dirty="0"/>
              <a:t>R</a:t>
            </a:r>
            <a:r>
              <a:rPr lang="fr-FR" dirty="0" smtClean="0"/>
              <a:t>apide Multivoie: Permettre l’observation de plusieurs grandeurs physiques</a:t>
            </a:r>
          </a:p>
          <a:p>
            <a:endParaRPr lang="fr-FR" dirty="0"/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Schéma adaptation </a:t>
            </a:r>
            <a:r>
              <a:rPr lang="fr-FR" dirty="0" smtClean="0"/>
              <a:t>en </a:t>
            </a:r>
            <a:r>
              <a:rPr lang="fr-FR" dirty="0" smtClean="0"/>
              <a:t>tension terminé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Acquisition d’une grandeur sur PIC18F4550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661270" y="861118"/>
            <a:ext cx="4752528" cy="305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Projet</a:t>
            </a:r>
            <a:endParaRPr lang="fr-FR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722178" y="1919976"/>
            <a:ext cx="4752528" cy="305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Avancement</a:t>
            </a:r>
            <a:endParaRPr lang="fr-FR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58274" y="659275"/>
            <a:ext cx="5688632" cy="17748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pPr marL="285750" indent="-285750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Manque de recul quant au choix des microcontrôleurs à </a:t>
            </a:r>
            <a:r>
              <a:rPr lang="fr-FR" dirty="0" smtClean="0"/>
              <a:t>utiliser et de la solution à retenir</a:t>
            </a:r>
            <a:endParaRPr lang="fr-FR" dirty="0" smtClean="0"/>
          </a:p>
          <a:p>
            <a:pPr marL="285750" indent="-285750">
              <a:lnSpc>
                <a:spcPts val="2160"/>
              </a:lnSpc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769834" y="886161"/>
            <a:ext cx="3960440" cy="30589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Problèmes rencontrés</a:t>
            </a:r>
            <a:endParaRPr lang="fr-FR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168008" y="2564904"/>
            <a:ext cx="5688632" cy="337528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endParaRPr lang="fr-FR" dirty="0" smtClean="0"/>
          </a:p>
          <a:p>
            <a:pPr>
              <a:lnSpc>
                <a:spcPts val="800"/>
              </a:lnSpc>
            </a:pPr>
            <a:endParaRPr lang="fr-FR" dirty="0" smtClean="0"/>
          </a:p>
          <a:p>
            <a:pPr>
              <a:lnSpc>
                <a:spcPts val="800"/>
              </a:lnSpc>
            </a:pPr>
            <a:r>
              <a:rPr lang="fr-FR" dirty="0"/>
              <a:t>	</a:t>
            </a:r>
            <a:endParaRPr lang="fr-FR" dirty="0" smtClean="0"/>
          </a:p>
          <a:p>
            <a:pPr>
              <a:lnSpc>
                <a:spcPts val="800"/>
              </a:lnSpc>
            </a:pPr>
            <a:endParaRPr lang="fr-FR" dirty="0" smtClean="0"/>
          </a:p>
          <a:p>
            <a:pPr>
              <a:lnSpc>
                <a:spcPts val="800"/>
              </a:lnSpc>
            </a:pPr>
            <a:endParaRPr lang="fr-FR" dirty="0"/>
          </a:p>
          <a:p>
            <a:pPr>
              <a:lnSpc>
                <a:spcPts val="800"/>
              </a:lnSpc>
            </a:pPr>
            <a:r>
              <a:rPr lang="fr-FR" dirty="0" smtClean="0"/>
              <a:t>	</a:t>
            </a:r>
          </a:p>
          <a:p>
            <a:pPr>
              <a:lnSpc>
                <a:spcPts val="800"/>
              </a:lnSpc>
            </a:pPr>
            <a:r>
              <a:rPr lang="fr-FR" dirty="0" smtClean="0"/>
              <a:t>	Rien à signaler</a:t>
            </a:r>
          </a:p>
          <a:p>
            <a:pPr>
              <a:lnSpc>
                <a:spcPts val="800"/>
              </a:lnSpc>
            </a:pPr>
            <a:endParaRPr lang="fr-FR" dirty="0" smtClean="0"/>
          </a:p>
          <a:p>
            <a:pPr>
              <a:lnSpc>
                <a:spcPts val="800"/>
              </a:lnSpc>
            </a:pPr>
            <a:endParaRPr lang="fr-FR" dirty="0" smtClean="0"/>
          </a:p>
          <a:p>
            <a:pPr>
              <a:lnSpc>
                <a:spcPts val="800"/>
              </a:lnSpc>
            </a:pPr>
            <a:endParaRPr lang="fr-FR" dirty="0" smtClean="0"/>
          </a:p>
          <a:p>
            <a:pPr>
              <a:lnSpc>
                <a:spcPts val="800"/>
              </a:lnSpc>
            </a:pPr>
            <a:endParaRPr lang="fr-FR" dirty="0"/>
          </a:p>
          <a:p>
            <a:pPr>
              <a:lnSpc>
                <a:spcPts val="800"/>
              </a:lnSpc>
            </a:pPr>
            <a:endParaRPr lang="fr-FR" dirty="0" smtClean="0"/>
          </a:p>
          <a:p>
            <a:pPr>
              <a:lnSpc>
                <a:spcPts val="800"/>
              </a:lnSpc>
            </a:pPr>
            <a:endParaRPr lang="fr-FR" dirty="0" smtClean="0"/>
          </a:p>
          <a:p>
            <a:pPr>
              <a:lnSpc>
                <a:spcPts val="800"/>
              </a:lnSpc>
            </a:pPr>
            <a:r>
              <a:rPr lang="fr-FR" dirty="0"/>
              <a:t>	</a:t>
            </a:r>
            <a:r>
              <a:rPr lang="fr-FR" dirty="0" smtClean="0"/>
              <a:t>Commander les composants		</a:t>
            </a:r>
          </a:p>
          <a:p>
            <a:pPr>
              <a:lnSpc>
                <a:spcPts val="800"/>
              </a:lnSpc>
            </a:pPr>
            <a:endParaRPr lang="fr-FR" dirty="0" smtClean="0"/>
          </a:p>
          <a:p>
            <a:pPr>
              <a:lnSpc>
                <a:spcPts val="800"/>
              </a:lnSpc>
            </a:pPr>
            <a:endParaRPr lang="fr-FR" dirty="0" smtClean="0"/>
          </a:p>
          <a:p>
            <a:pPr>
              <a:lnSpc>
                <a:spcPts val="800"/>
              </a:lnSpc>
            </a:pPr>
            <a:r>
              <a:rPr lang="fr-FR" dirty="0" smtClean="0"/>
              <a:t>	</a:t>
            </a:r>
          </a:p>
          <a:p>
            <a:pPr>
              <a:lnSpc>
                <a:spcPts val="800"/>
              </a:lnSpc>
            </a:pPr>
            <a:endParaRPr lang="fr-FR" dirty="0"/>
          </a:p>
          <a:p>
            <a:pPr>
              <a:lnSpc>
                <a:spcPts val="800"/>
              </a:lnSpc>
            </a:pPr>
            <a:endParaRPr lang="fr-FR" dirty="0" smtClean="0"/>
          </a:p>
          <a:p>
            <a:pPr>
              <a:lnSpc>
                <a:spcPts val="800"/>
              </a:lnSpc>
            </a:pPr>
            <a:endParaRPr lang="fr-FR" dirty="0"/>
          </a:p>
          <a:p>
            <a:pPr>
              <a:lnSpc>
                <a:spcPts val="800"/>
              </a:lnSpc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dirty="0" smtClean="0"/>
              <a:t>Rien à signaler</a:t>
            </a:r>
            <a:endParaRPr lang="fr-FR" dirty="0" smtClean="0"/>
          </a:p>
          <a:p>
            <a:pPr>
              <a:lnSpc>
                <a:spcPts val="800"/>
              </a:lnSpc>
            </a:pPr>
            <a:endParaRPr lang="fr-FR" dirty="0" smtClean="0"/>
          </a:p>
          <a:p>
            <a:pPr>
              <a:lnSpc>
                <a:spcPts val="800"/>
              </a:lnSpc>
            </a:pPr>
            <a:endParaRPr lang="fr-FR" dirty="0" smtClean="0"/>
          </a:p>
          <a:p>
            <a:pPr>
              <a:lnSpc>
                <a:spcPts val="800"/>
              </a:lnSpc>
            </a:pPr>
            <a:endParaRPr lang="fr-FR" dirty="0" smtClean="0"/>
          </a:p>
          <a:p>
            <a:pPr>
              <a:lnSpc>
                <a:spcPts val="800"/>
              </a:lnSpc>
            </a:pPr>
            <a:endParaRPr lang="fr-FR" dirty="0"/>
          </a:p>
          <a:p>
            <a:pPr>
              <a:lnSpc>
                <a:spcPts val="800"/>
              </a:lnSpc>
            </a:pPr>
            <a:endParaRPr lang="fr-FR" dirty="0" smtClean="0"/>
          </a:p>
          <a:p>
            <a:pPr>
              <a:lnSpc>
                <a:spcPts val="800"/>
              </a:lnSpc>
            </a:pPr>
            <a:endParaRPr lang="fr-FR" dirty="0"/>
          </a:p>
          <a:p>
            <a:pPr>
              <a:lnSpc>
                <a:spcPts val="800"/>
              </a:lnSpc>
            </a:pPr>
            <a:endParaRPr lang="fr-FR" dirty="0" smtClean="0"/>
          </a:p>
          <a:p>
            <a:pPr>
              <a:lnSpc>
                <a:spcPts val="800"/>
              </a:lnSpc>
            </a:pPr>
            <a:r>
              <a:rPr lang="fr-FR" dirty="0"/>
              <a:t>	</a:t>
            </a:r>
            <a:r>
              <a:rPr lang="fr-FR" dirty="0" smtClean="0"/>
              <a:t>Rien à signaler</a:t>
            </a:r>
            <a:endParaRPr lang="fr-FR" dirty="0"/>
          </a:p>
          <a:p>
            <a:pPr>
              <a:lnSpc>
                <a:spcPts val="800"/>
              </a:lnSpc>
            </a:pPr>
            <a:endParaRPr lang="fr-FR" dirty="0" smtClean="0"/>
          </a:p>
          <a:p>
            <a:pPr>
              <a:lnSpc>
                <a:spcPts val="800"/>
              </a:lnSpc>
            </a:pPr>
            <a:endParaRPr lang="fr-FR" dirty="0" smtClean="0"/>
          </a:p>
        </p:txBody>
      </p:sp>
      <p:sp>
        <p:nvSpPr>
          <p:cNvPr id="12" name="Rectangle à coins arrondis 11"/>
          <p:cNvSpPr/>
          <p:nvPr/>
        </p:nvSpPr>
        <p:spPr>
          <a:xfrm>
            <a:off x="6700376" y="3407139"/>
            <a:ext cx="4623896" cy="30589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Matériel</a:t>
            </a:r>
            <a:endParaRPr lang="fr-FR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6700376" y="4207145"/>
            <a:ext cx="4623896" cy="30589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Logiciel</a:t>
            </a:r>
            <a:endParaRPr lang="fr-FR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19486" y="3271354"/>
            <a:ext cx="5436096" cy="258532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Approuver le montage d’adaptation en tension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Acquisition de plusieurs grandeurs en simultané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Sujet de sous-traitance défini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endParaRPr lang="fr-FR" dirty="0"/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Revue de lancement: 21/09/2016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722178" y="3454349"/>
            <a:ext cx="4707656" cy="30589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Objectifs</a:t>
            </a:r>
            <a:endParaRPr lang="fr-FR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744614" y="4757798"/>
            <a:ext cx="4707656" cy="30589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Prochaine Revue</a:t>
            </a:r>
            <a:endParaRPr lang="fr-FR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6700376" y="2723503"/>
            <a:ext cx="4608512" cy="30589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Global </a:t>
            </a:r>
            <a:endParaRPr lang="fr-FR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6700376" y="5007151"/>
            <a:ext cx="4608512" cy="30589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Planning</a:t>
            </a:r>
            <a:endParaRPr lang="fr-FR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Flèche vers le haut 20"/>
          <p:cNvSpPr/>
          <p:nvPr/>
        </p:nvSpPr>
        <p:spPr>
          <a:xfrm>
            <a:off x="9832736" y="5063270"/>
            <a:ext cx="216000" cy="216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vers le haut 24"/>
          <p:cNvSpPr/>
          <p:nvPr/>
        </p:nvSpPr>
        <p:spPr>
          <a:xfrm>
            <a:off x="9832736" y="4246864"/>
            <a:ext cx="216000" cy="2376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Double flèche horizontale 25"/>
          <p:cNvSpPr/>
          <p:nvPr/>
        </p:nvSpPr>
        <p:spPr>
          <a:xfrm>
            <a:off x="9760716" y="3436892"/>
            <a:ext cx="360040" cy="2160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0" name="Flèche vers le haut 19"/>
          <p:cNvSpPr/>
          <p:nvPr/>
        </p:nvSpPr>
        <p:spPr>
          <a:xfrm>
            <a:off x="9832736" y="2757648"/>
            <a:ext cx="216000" cy="2376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95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5480" y="980728"/>
            <a:ext cx="9144000" cy="4176464"/>
          </a:xfrm>
        </p:spPr>
        <p:txBody>
          <a:bodyPr>
            <a:norm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Merci de votre attention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Avez-vous des questions?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Contexte du projet</a:t>
            </a:r>
          </a:p>
          <a:p>
            <a:r>
              <a:rPr lang="fr-FR" sz="2400" dirty="0" smtClean="0"/>
              <a:t>Cahier </a:t>
            </a:r>
            <a:r>
              <a:rPr lang="fr-FR" sz="2400" dirty="0"/>
              <a:t>des charges </a:t>
            </a:r>
          </a:p>
          <a:p>
            <a:r>
              <a:rPr lang="fr-FR" sz="2400" dirty="0" smtClean="0"/>
              <a:t>Solutions proposées</a:t>
            </a:r>
          </a:p>
          <a:p>
            <a:r>
              <a:rPr lang="fr-FR" sz="2400" dirty="0"/>
              <a:t>Gestion de projet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 du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9376" y="1822423"/>
            <a:ext cx="9252520" cy="4267200"/>
          </a:xfrm>
        </p:spPr>
        <p:txBody>
          <a:bodyPr/>
          <a:lstStyle/>
          <a:p>
            <a:pPr marL="0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0" lvl="0" indent="0">
              <a:buNone/>
            </a:pPr>
            <a:r>
              <a:rPr lang="fr-FR" dirty="0">
                <a:solidFill>
                  <a:srgbClr val="404040"/>
                </a:solidFill>
                <a:ea typeface="Microsoft YaHei" pitchFamily="2"/>
              </a:rPr>
              <a:t>Observer l'évolution de plusieurs grandeurs physiques intervenant dans un </a:t>
            </a:r>
            <a:r>
              <a:rPr lang="fr-FR" dirty="0" smtClean="0">
                <a:solidFill>
                  <a:srgbClr val="404040"/>
                </a:solidFill>
                <a:ea typeface="Microsoft YaHei" pitchFamily="2"/>
              </a:rPr>
              <a:t>moteur</a:t>
            </a:r>
            <a:r>
              <a:rPr lang="fr-FR" dirty="0" smtClean="0">
                <a:sym typeface="Wingdings" panose="05000000000000000000" pitchFamily="2" charset="2"/>
              </a:rPr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>
                <a:sym typeface="Wingdings" panose="05000000000000000000" pitchFamily="2" charset="2"/>
              </a:rPr>
              <a:t>6 tensions simples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>
                <a:sym typeface="Wingdings" panose="05000000000000000000" pitchFamily="2" charset="2"/>
              </a:rPr>
              <a:t>3 tensions de commande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>
                <a:sym typeface="Wingdings" panose="05000000000000000000" pitchFamily="2" charset="2"/>
              </a:rPr>
              <a:t>4 courants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>
                <a:sym typeface="Wingdings" panose="05000000000000000000" pitchFamily="2" charset="2"/>
              </a:rPr>
              <a:t>1 couple moteur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>
                <a:sym typeface="Wingdings" panose="05000000000000000000" pitchFamily="2" charset="2"/>
              </a:rPr>
              <a:t>1 vitesse de rotation</a:t>
            </a:r>
          </a:p>
          <a:p>
            <a:pPr marL="57150" indent="0">
              <a:buNone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BUT DU PROJET</a:t>
            </a:r>
          </a:p>
          <a:p>
            <a:pPr marL="57150" indent="0">
              <a:buNone/>
            </a:pPr>
            <a:r>
              <a:rPr 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Permettre de valider une loi de commande appliquée sur un moteur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fr-FR" dirty="0" smtClean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FR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2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Cahier des charges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77334" y="4038224"/>
            <a:ext cx="10285520" cy="2107554"/>
          </a:xfrm>
        </p:spPr>
        <p:txBody>
          <a:bodyPr numCol="2">
            <a:noAutofit/>
          </a:bodyPr>
          <a:lstStyle/>
          <a:p>
            <a:r>
              <a:rPr lang="fr-FR" sz="1600" dirty="0" smtClean="0"/>
              <a:t>15 grandeurs physiques </a:t>
            </a:r>
            <a:br>
              <a:rPr lang="fr-FR" sz="1600" dirty="0" smtClean="0"/>
            </a:br>
            <a:r>
              <a:rPr lang="fr-FR" sz="1600" dirty="0" smtClean="0"/>
              <a:t>(Tension, Courant, Vitesse, Puissance)</a:t>
            </a:r>
          </a:p>
          <a:p>
            <a:r>
              <a:rPr lang="fr-FR" sz="1600" dirty="0" smtClean="0"/>
              <a:t>Utiliser les capteurs fournis par le client</a:t>
            </a:r>
            <a:endParaRPr lang="fr-FR" sz="1600" dirty="0"/>
          </a:p>
          <a:p>
            <a:r>
              <a:rPr lang="fr-FR" sz="1600" dirty="0" smtClean="0"/>
              <a:t>Simultanéité des acquisitions</a:t>
            </a:r>
          </a:p>
          <a:p>
            <a:r>
              <a:rPr lang="fr-FR" sz="1600" dirty="0" smtClean="0"/>
              <a:t>Période d’acquisition : 2us </a:t>
            </a:r>
            <a:r>
              <a:rPr lang="fr-FR" sz="1200" dirty="0" smtClean="0"/>
              <a:t>max</a:t>
            </a:r>
          </a:p>
          <a:p>
            <a:endParaRPr lang="fr-FR" sz="1600" dirty="0" smtClean="0"/>
          </a:p>
          <a:p>
            <a:endParaRPr lang="fr-FR" sz="1600" dirty="0"/>
          </a:p>
          <a:p>
            <a:r>
              <a:rPr lang="fr-FR" sz="1600" dirty="0" smtClean="0"/>
              <a:t>Précision des mesures : 2%</a:t>
            </a:r>
          </a:p>
          <a:p>
            <a:r>
              <a:rPr lang="fr-FR" sz="1600" dirty="0" smtClean="0"/>
              <a:t>Prendre en compte un signal de trigger </a:t>
            </a:r>
          </a:p>
          <a:p>
            <a:r>
              <a:rPr lang="fr-FR" sz="1600" dirty="0" smtClean="0"/>
              <a:t>Tracé de l’évolution temporelle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328248" y="6364155"/>
            <a:ext cx="683339" cy="365125"/>
          </a:xfrm>
        </p:spPr>
        <p:txBody>
          <a:bodyPr/>
          <a:lstStyle/>
          <a:p>
            <a:fld id="{E31375A4-56A4-47D6-9801-1991572033F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524000" y="4293096"/>
            <a:ext cx="1026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983432" y="1168087"/>
            <a:ext cx="10335142" cy="2651760"/>
            <a:chOff x="983432" y="1168087"/>
            <a:chExt cx="10335142" cy="2651760"/>
          </a:xfrm>
        </p:grpSpPr>
        <p:sp>
          <p:nvSpPr>
            <p:cNvPr id="9" name="Flèche droite 8"/>
            <p:cNvSpPr/>
            <p:nvPr/>
          </p:nvSpPr>
          <p:spPr>
            <a:xfrm>
              <a:off x="5222360" y="2101947"/>
              <a:ext cx="1566428" cy="782796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Projet</a:t>
              </a:r>
              <a:endParaRPr lang="fr-FR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8054" y="1168087"/>
              <a:ext cx="4160520" cy="26517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3432" y="1672174"/>
              <a:ext cx="3689400" cy="1765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516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Synoptique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" y="0"/>
            <a:ext cx="12190016" cy="6858000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8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Solutions </a:t>
            </a:r>
            <a:r>
              <a:rPr lang="fr-FR" dirty="0"/>
              <a:t>T</a:t>
            </a:r>
            <a:r>
              <a:rPr lang="fr-FR" dirty="0" smtClean="0"/>
              <a:t>echniques Envisagées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5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536" y="209474"/>
            <a:ext cx="8596668" cy="1320800"/>
          </a:xfrm>
        </p:spPr>
        <p:txBody>
          <a:bodyPr/>
          <a:lstStyle/>
          <a:p>
            <a:r>
              <a:rPr lang="fr-FR" dirty="0" smtClean="0"/>
              <a:t>Solution 1: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E31375A4-56A4-47D6-9801-1991572033F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1" y="1177264"/>
            <a:ext cx="1165597" cy="64807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9081126" y="4314982"/>
            <a:ext cx="2917998" cy="64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Lire et exploiter les données (affichage et calcul) </a:t>
            </a:r>
            <a:endParaRPr lang="fr-FR" sz="1600" dirty="0"/>
          </a:p>
        </p:txBody>
      </p:sp>
      <p:sp>
        <p:nvSpPr>
          <p:cNvPr id="20" name="Rectangle 19"/>
          <p:cNvSpPr/>
          <p:nvPr/>
        </p:nvSpPr>
        <p:spPr>
          <a:xfrm>
            <a:off x="1321253" y="4138269"/>
            <a:ext cx="7269409" cy="18697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563122" y="4265536"/>
            <a:ext cx="2568177" cy="7188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Générer un fichier de résultat (fichier .</a:t>
            </a:r>
            <a:r>
              <a:rPr lang="fr-FR" sz="1600" dirty="0" err="1" smtClean="0"/>
              <a:t>txt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sp>
        <p:nvSpPr>
          <p:cNvPr id="13" name="Rectangle 12"/>
          <p:cNvSpPr/>
          <p:nvPr/>
        </p:nvSpPr>
        <p:spPr>
          <a:xfrm>
            <a:off x="1468486" y="4258281"/>
            <a:ext cx="3144809" cy="72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Gestion des données acquises</a:t>
            </a:r>
            <a:br>
              <a:rPr lang="fr-FR" sz="1600" dirty="0" smtClean="0"/>
            </a:br>
            <a:r>
              <a:rPr lang="fr-FR" sz="1600" dirty="0" smtClean="0"/>
              <a:t>(stockage et transfert)</a:t>
            </a:r>
            <a:endParaRPr lang="fr-FR" sz="160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926" y="5260355"/>
            <a:ext cx="729864" cy="69578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518" y="5112591"/>
            <a:ext cx="1090579" cy="69509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1415480" y="977052"/>
            <a:ext cx="10009112" cy="21100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669563" y="1193077"/>
            <a:ext cx="1402101" cy="6322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Adaptation en Tension</a:t>
            </a:r>
            <a:endParaRPr lang="fr-FR" sz="1600" dirty="0"/>
          </a:p>
        </p:txBody>
      </p:sp>
      <p:sp>
        <p:nvSpPr>
          <p:cNvPr id="8" name="Rectangle 7"/>
          <p:cNvSpPr/>
          <p:nvPr/>
        </p:nvSpPr>
        <p:spPr>
          <a:xfrm>
            <a:off x="3797692" y="1185494"/>
            <a:ext cx="1758356" cy="64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Acquisition Synchrone</a:t>
            </a:r>
            <a:endParaRPr lang="fr-FR" sz="1600" dirty="0"/>
          </a:p>
        </p:txBody>
      </p:sp>
      <p:sp>
        <p:nvSpPr>
          <p:cNvPr id="10" name="Rectangle 9"/>
          <p:cNvSpPr/>
          <p:nvPr/>
        </p:nvSpPr>
        <p:spPr>
          <a:xfrm>
            <a:off x="6356256" y="1205168"/>
            <a:ext cx="2243517" cy="6201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Conversion </a:t>
            </a:r>
            <a:br>
              <a:rPr lang="fr-FR" sz="1600" dirty="0" smtClean="0"/>
            </a:br>
            <a:r>
              <a:rPr lang="fr-FR" sz="1600" dirty="0" smtClean="0"/>
              <a:t>Analogique Numérique </a:t>
            </a:r>
            <a:endParaRPr lang="fr-FR" sz="16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10" y="1938718"/>
            <a:ext cx="1374291" cy="9370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7" name="Connecteur droit avec flèche 26"/>
          <p:cNvCxnSpPr>
            <a:stCxn id="6" idx="3"/>
            <a:endCxn id="8" idx="1"/>
          </p:cNvCxnSpPr>
          <p:nvPr/>
        </p:nvCxnSpPr>
        <p:spPr>
          <a:xfrm>
            <a:off x="3071664" y="1509207"/>
            <a:ext cx="726028" cy="3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8" idx="3"/>
            <a:endCxn id="10" idx="1"/>
          </p:cNvCxnSpPr>
          <p:nvPr/>
        </p:nvCxnSpPr>
        <p:spPr>
          <a:xfrm>
            <a:off x="5556048" y="1509530"/>
            <a:ext cx="800208" cy="57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en angle 31"/>
          <p:cNvCxnSpPr>
            <a:stCxn id="10" idx="3"/>
            <a:endCxn id="13" idx="1"/>
          </p:cNvCxnSpPr>
          <p:nvPr/>
        </p:nvCxnSpPr>
        <p:spPr>
          <a:xfrm flipH="1">
            <a:off x="1468486" y="1515252"/>
            <a:ext cx="7131287" cy="3103069"/>
          </a:xfrm>
          <a:prstGeom prst="bentConnector5">
            <a:avLst>
              <a:gd name="adj1" fmla="val -3206"/>
              <a:gd name="adj2" fmla="val 66876"/>
              <a:gd name="adj3" fmla="val 104916"/>
            </a:avLst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13" idx="3"/>
            <a:endCxn id="12" idx="1"/>
          </p:cNvCxnSpPr>
          <p:nvPr/>
        </p:nvCxnSpPr>
        <p:spPr>
          <a:xfrm>
            <a:off x="4613295" y="4618321"/>
            <a:ext cx="949827" cy="66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stCxn id="12" idx="3"/>
            <a:endCxn id="11" idx="1"/>
          </p:cNvCxnSpPr>
          <p:nvPr/>
        </p:nvCxnSpPr>
        <p:spPr>
          <a:xfrm>
            <a:off x="8131299" y="4624962"/>
            <a:ext cx="949827" cy="140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0104607" y="1020502"/>
            <a:ext cx="146577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dirty="0" smtClean="0"/>
              <a:t>Carte Fille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7254914" y="5633387"/>
            <a:ext cx="146577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dirty="0" smtClean="0"/>
              <a:t>Carte Mère</a:t>
            </a:r>
            <a:endParaRPr lang="fr-FR" dirty="0"/>
          </a:p>
        </p:txBody>
      </p:sp>
      <p:grpSp>
        <p:nvGrpSpPr>
          <p:cNvPr id="26" name="Groupe 25"/>
          <p:cNvGrpSpPr/>
          <p:nvPr/>
        </p:nvGrpSpPr>
        <p:grpSpPr>
          <a:xfrm>
            <a:off x="6816080" y="1980201"/>
            <a:ext cx="1440160" cy="1109767"/>
            <a:chOff x="6816080" y="1980201"/>
            <a:chExt cx="1440160" cy="11097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8226" y="1980201"/>
              <a:ext cx="1019577" cy="7724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ZoneTexte 24"/>
            <p:cNvSpPr txBox="1"/>
            <p:nvPr/>
          </p:nvSpPr>
          <p:spPr>
            <a:xfrm>
              <a:off x="6816080" y="2836052"/>
              <a:ext cx="14401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/>
                <a:t>Microcontrôleur fils</a:t>
              </a:r>
              <a:endParaRPr lang="fr-FR" sz="1050" b="1" dirty="0"/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3991261" y="1969428"/>
            <a:ext cx="1814616" cy="1064753"/>
            <a:chOff x="3991261" y="1969428"/>
            <a:chExt cx="1814616" cy="10647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026" y="1969428"/>
              <a:ext cx="1431368" cy="7679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5" name="ZoneTexte 34"/>
            <p:cNvSpPr txBox="1"/>
            <p:nvPr/>
          </p:nvSpPr>
          <p:spPr>
            <a:xfrm>
              <a:off x="3991261" y="2780265"/>
              <a:ext cx="18146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/>
                <a:t>Echantillonneur/Bloqueur </a:t>
              </a:r>
              <a:endParaRPr lang="fr-FR" sz="1050" b="1" dirty="0"/>
            </a:p>
          </p:txBody>
        </p:sp>
      </p:grpSp>
      <p:cxnSp>
        <p:nvCxnSpPr>
          <p:cNvPr id="36" name="Connecteur droit avec flèche 35"/>
          <p:cNvCxnSpPr>
            <a:stCxn id="5" idx="3"/>
            <a:endCxn id="6" idx="1"/>
          </p:cNvCxnSpPr>
          <p:nvPr/>
        </p:nvCxnSpPr>
        <p:spPr>
          <a:xfrm>
            <a:off x="1269688" y="1501300"/>
            <a:ext cx="399875" cy="79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e 56"/>
          <p:cNvGrpSpPr/>
          <p:nvPr/>
        </p:nvGrpSpPr>
        <p:grpSpPr>
          <a:xfrm>
            <a:off x="2127241" y="5036526"/>
            <a:ext cx="1670451" cy="861208"/>
            <a:chOff x="2127241" y="5036526"/>
            <a:chExt cx="1670451" cy="861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6591" y="5036526"/>
              <a:ext cx="873975" cy="5532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5" name="ZoneTexte 54"/>
            <p:cNvSpPr txBox="1"/>
            <p:nvPr/>
          </p:nvSpPr>
          <p:spPr>
            <a:xfrm>
              <a:off x="2127241" y="5643818"/>
              <a:ext cx="167045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/>
                <a:t>Microcontrôleur père</a:t>
              </a:r>
              <a:endParaRPr lang="fr-FR" sz="1050" b="1" dirty="0"/>
            </a:p>
          </p:txBody>
        </p:sp>
      </p:grpSp>
      <p:sp>
        <p:nvSpPr>
          <p:cNvPr id="60" name="Flèche droite 59"/>
          <p:cNvSpPr/>
          <p:nvPr/>
        </p:nvSpPr>
        <p:spPr>
          <a:xfrm>
            <a:off x="3224064" y="2455906"/>
            <a:ext cx="708151" cy="152723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Flèche droite 60"/>
          <p:cNvSpPr/>
          <p:nvPr/>
        </p:nvSpPr>
        <p:spPr>
          <a:xfrm>
            <a:off x="5789505" y="2400263"/>
            <a:ext cx="708151" cy="152723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Flèche droite 61"/>
          <p:cNvSpPr/>
          <p:nvPr/>
        </p:nvSpPr>
        <p:spPr>
          <a:xfrm>
            <a:off x="4274281" y="5238952"/>
            <a:ext cx="1389231" cy="155079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Flèche droite 62"/>
          <p:cNvSpPr/>
          <p:nvPr/>
        </p:nvSpPr>
        <p:spPr>
          <a:xfrm>
            <a:off x="1584331" y="5226972"/>
            <a:ext cx="708151" cy="152723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Flèche droite 64"/>
          <p:cNvSpPr/>
          <p:nvPr/>
        </p:nvSpPr>
        <p:spPr>
          <a:xfrm>
            <a:off x="8126908" y="2400263"/>
            <a:ext cx="525872" cy="148781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65"/>
          <p:cNvSpPr txBox="1"/>
          <p:nvPr/>
        </p:nvSpPr>
        <p:spPr>
          <a:xfrm>
            <a:off x="4186988" y="5462858"/>
            <a:ext cx="1670451" cy="4154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Communication USB on-the-go</a:t>
            </a:r>
            <a:endParaRPr lang="fr-FR" sz="1050" b="1" dirty="0"/>
          </a:p>
        </p:txBody>
      </p:sp>
      <p:sp>
        <p:nvSpPr>
          <p:cNvPr id="67" name="ZoneTexte 66"/>
          <p:cNvSpPr txBox="1"/>
          <p:nvPr/>
        </p:nvSpPr>
        <p:spPr>
          <a:xfrm>
            <a:off x="104091" y="5164833"/>
            <a:ext cx="1563608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Communication SPI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155904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536" y="209474"/>
            <a:ext cx="8596668" cy="1320800"/>
          </a:xfrm>
        </p:spPr>
        <p:txBody>
          <a:bodyPr/>
          <a:lstStyle/>
          <a:p>
            <a:r>
              <a:rPr lang="fr-FR" dirty="0" smtClean="0"/>
              <a:t>Solution 2: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E31375A4-56A4-47D6-9801-1991572033F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1" y="1177264"/>
            <a:ext cx="1165597" cy="64807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9081126" y="4314982"/>
            <a:ext cx="2917998" cy="64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Lire et exploiter les données (affichage et calcul) </a:t>
            </a:r>
            <a:endParaRPr lang="fr-FR" sz="1600" dirty="0"/>
          </a:p>
        </p:txBody>
      </p:sp>
      <p:sp>
        <p:nvSpPr>
          <p:cNvPr id="20" name="Rectangle 19"/>
          <p:cNvSpPr/>
          <p:nvPr/>
        </p:nvSpPr>
        <p:spPr>
          <a:xfrm>
            <a:off x="1321253" y="4138269"/>
            <a:ext cx="7269409" cy="18697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563122" y="4265536"/>
            <a:ext cx="2568177" cy="7188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Générer un fichier de résultat (fichier .</a:t>
            </a:r>
            <a:r>
              <a:rPr lang="fr-FR" sz="1600" dirty="0" err="1" smtClean="0"/>
              <a:t>txt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sp>
        <p:nvSpPr>
          <p:cNvPr id="13" name="Rectangle 12"/>
          <p:cNvSpPr/>
          <p:nvPr/>
        </p:nvSpPr>
        <p:spPr>
          <a:xfrm>
            <a:off x="1468486" y="4258281"/>
            <a:ext cx="3144809" cy="72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Gestion des données acquises</a:t>
            </a:r>
            <a:br>
              <a:rPr lang="fr-FR" sz="1600" dirty="0" smtClean="0"/>
            </a:br>
            <a:r>
              <a:rPr lang="fr-FR" sz="1600" dirty="0" smtClean="0"/>
              <a:t>(stockage et transfert)</a:t>
            </a:r>
            <a:endParaRPr lang="fr-FR" sz="160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926" y="5260355"/>
            <a:ext cx="729864" cy="69578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518" y="5112591"/>
            <a:ext cx="1090579" cy="69509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1415480" y="977052"/>
            <a:ext cx="10009112" cy="21100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669563" y="1193077"/>
            <a:ext cx="1402101" cy="6322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Adaptation en Tension</a:t>
            </a:r>
            <a:endParaRPr lang="fr-FR" sz="1600" dirty="0"/>
          </a:p>
        </p:txBody>
      </p:sp>
      <p:sp>
        <p:nvSpPr>
          <p:cNvPr id="8" name="Rectangle 7"/>
          <p:cNvSpPr/>
          <p:nvPr/>
        </p:nvSpPr>
        <p:spPr>
          <a:xfrm>
            <a:off x="3797692" y="1185494"/>
            <a:ext cx="1758356" cy="64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Acquisition Synchrone</a:t>
            </a:r>
            <a:endParaRPr lang="fr-FR" sz="1600" dirty="0"/>
          </a:p>
        </p:txBody>
      </p:sp>
      <p:sp>
        <p:nvSpPr>
          <p:cNvPr id="10" name="Rectangle 9"/>
          <p:cNvSpPr/>
          <p:nvPr/>
        </p:nvSpPr>
        <p:spPr>
          <a:xfrm>
            <a:off x="6356256" y="1205168"/>
            <a:ext cx="2243517" cy="6201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Conversion </a:t>
            </a:r>
            <a:br>
              <a:rPr lang="fr-FR" sz="1600" dirty="0" smtClean="0"/>
            </a:br>
            <a:r>
              <a:rPr lang="fr-FR" sz="1600" dirty="0" smtClean="0"/>
              <a:t>Analogique Numérique </a:t>
            </a:r>
            <a:endParaRPr lang="fr-FR" sz="16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10" y="1938718"/>
            <a:ext cx="1374291" cy="9370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7" name="Connecteur droit avec flèche 26"/>
          <p:cNvCxnSpPr>
            <a:stCxn id="6" idx="3"/>
            <a:endCxn id="8" idx="1"/>
          </p:cNvCxnSpPr>
          <p:nvPr/>
        </p:nvCxnSpPr>
        <p:spPr>
          <a:xfrm>
            <a:off x="3071664" y="1509207"/>
            <a:ext cx="726028" cy="3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8" idx="3"/>
            <a:endCxn id="10" idx="1"/>
          </p:cNvCxnSpPr>
          <p:nvPr/>
        </p:nvCxnSpPr>
        <p:spPr>
          <a:xfrm>
            <a:off x="5556048" y="1509530"/>
            <a:ext cx="800208" cy="57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en angle 31"/>
          <p:cNvCxnSpPr>
            <a:stCxn id="10" idx="3"/>
            <a:endCxn id="13" idx="1"/>
          </p:cNvCxnSpPr>
          <p:nvPr/>
        </p:nvCxnSpPr>
        <p:spPr>
          <a:xfrm flipH="1">
            <a:off x="1468486" y="1515252"/>
            <a:ext cx="7131287" cy="3103069"/>
          </a:xfrm>
          <a:prstGeom prst="bentConnector5">
            <a:avLst>
              <a:gd name="adj1" fmla="val -43016"/>
              <a:gd name="adj2" fmla="val 63227"/>
              <a:gd name="adj3" fmla="val 104916"/>
            </a:avLst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13" idx="3"/>
            <a:endCxn id="12" idx="1"/>
          </p:cNvCxnSpPr>
          <p:nvPr/>
        </p:nvCxnSpPr>
        <p:spPr>
          <a:xfrm>
            <a:off x="4613295" y="4618321"/>
            <a:ext cx="949827" cy="66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stCxn id="12" idx="3"/>
            <a:endCxn id="11" idx="1"/>
          </p:cNvCxnSpPr>
          <p:nvPr/>
        </p:nvCxnSpPr>
        <p:spPr>
          <a:xfrm>
            <a:off x="8131299" y="4624962"/>
            <a:ext cx="949827" cy="140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0108751" y="1077160"/>
            <a:ext cx="146577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dirty="0" smtClean="0"/>
              <a:t>Carte Fille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7254914" y="5633387"/>
            <a:ext cx="146577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dirty="0" smtClean="0"/>
              <a:t>Carte Mère</a:t>
            </a:r>
            <a:endParaRPr lang="fr-FR" dirty="0"/>
          </a:p>
        </p:txBody>
      </p:sp>
      <p:grpSp>
        <p:nvGrpSpPr>
          <p:cNvPr id="26" name="Groupe 25"/>
          <p:cNvGrpSpPr/>
          <p:nvPr/>
        </p:nvGrpSpPr>
        <p:grpSpPr>
          <a:xfrm>
            <a:off x="6816080" y="1980201"/>
            <a:ext cx="1440160" cy="1109767"/>
            <a:chOff x="6816080" y="1980201"/>
            <a:chExt cx="1440160" cy="11097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8226" y="1980201"/>
              <a:ext cx="1019577" cy="7724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ZoneTexte 24"/>
            <p:cNvSpPr txBox="1"/>
            <p:nvPr/>
          </p:nvSpPr>
          <p:spPr>
            <a:xfrm>
              <a:off x="6816080" y="2836052"/>
              <a:ext cx="14401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/>
                <a:t>Microcontrôleur fils</a:t>
              </a:r>
              <a:endParaRPr lang="fr-FR" sz="1050" b="1" dirty="0"/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3991261" y="1969428"/>
            <a:ext cx="1814616" cy="1064753"/>
            <a:chOff x="3991261" y="1969428"/>
            <a:chExt cx="1814616" cy="10647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026" y="1969428"/>
              <a:ext cx="1431368" cy="7679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5" name="ZoneTexte 34"/>
            <p:cNvSpPr txBox="1"/>
            <p:nvPr/>
          </p:nvSpPr>
          <p:spPr>
            <a:xfrm>
              <a:off x="3991261" y="2780265"/>
              <a:ext cx="18146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/>
                <a:t>Echantillonneur/Bloqueur </a:t>
              </a:r>
              <a:endParaRPr lang="fr-FR" sz="1050" b="1" dirty="0"/>
            </a:p>
          </p:txBody>
        </p:sp>
      </p:grpSp>
      <p:cxnSp>
        <p:nvCxnSpPr>
          <p:cNvPr id="36" name="Connecteur droit avec flèche 35"/>
          <p:cNvCxnSpPr>
            <a:stCxn id="5" idx="3"/>
            <a:endCxn id="6" idx="1"/>
          </p:cNvCxnSpPr>
          <p:nvPr/>
        </p:nvCxnSpPr>
        <p:spPr>
          <a:xfrm>
            <a:off x="1269688" y="1501300"/>
            <a:ext cx="399875" cy="79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e 56"/>
          <p:cNvGrpSpPr/>
          <p:nvPr/>
        </p:nvGrpSpPr>
        <p:grpSpPr>
          <a:xfrm>
            <a:off x="2127241" y="5036526"/>
            <a:ext cx="1670451" cy="861208"/>
            <a:chOff x="2127241" y="5036526"/>
            <a:chExt cx="1670451" cy="861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6591" y="5036526"/>
              <a:ext cx="873975" cy="5532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5" name="ZoneTexte 54"/>
            <p:cNvSpPr txBox="1"/>
            <p:nvPr/>
          </p:nvSpPr>
          <p:spPr>
            <a:xfrm>
              <a:off x="2127241" y="5643818"/>
              <a:ext cx="167045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/>
                <a:t>Microcontrôleur père</a:t>
              </a:r>
              <a:endParaRPr lang="fr-FR" sz="1050" b="1" dirty="0"/>
            </a:p>
          </p:txBody>
        </p:sp>
      </p:grpSp>
      <p:sp>
        <p:nvSpPr>
          <p:cNvPr id="60" name="Flèche droite 59"/>
          <p:cNvSpPr/>
          <p:nvPr/>
        </p:nvSpPr>
        <p:spPr>
          <a:xfrm>
            <a:off x="3224064" y="2455906"/>
            <a:ext cx="708151" cy="152723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Flèche droite 60"/>
          <p:cNvSpPr/>
          <p:nvPr/>
        </p:nvSpPr>
        <p:spPr>
          <a:xfrm>
            <a:off x="5789505" y="2400263"/>
            <a:ext cx="708151" cy="152723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Flèche droite 61"/>
          <p:cNvSpPr/>
          <p:nvPr/>
        </p:nvSpPr>
        <p:spPr>
          <a:xfrm>
            <a:off x="4274281" y="5238952"/>
            <a:ext cx="1389231" cy="155079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Flèche droite 62"/>
          <p:cNvSpPr/>
          <p:nvPr/>
        </p:nvSpPr>
        <p:spPr>
          <a:xfrm>
            <a:off x="1584331" y="5226972"/>
            <a:ext cx="708151" cy="152723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Flèche droite 64"/>
          <p:cNvSpPr/>
          <p:nvPr/>
        </p:nvSpPr>
        <p:spPr>
          <a:xfrm>
            <a:off x="8131298" y="2447727"/>
            <a:ext cx="1189791" cy="101317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65"/>
          <p:cNvSpPr txBox="1"/>
          <p:nvPr/>
        </p:nvSpPr>
        <p:spPr>
          <a:xfrm>
            <a:off x="4186988" y="5462858"/>
            <a:ext cx="1670451" cy="4154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Communication USB on-the-go</a:t>
            </a:r>
            <a:endParaRPr lang="fr-FR" sz="1050" b="1" dirty="0"/>
          </a:p>
        </p:txBody>
      </p:sp>
      <p:sp>
        <p:nvSpPr>
          <p:cNvPr id="67" name="ZoneTexte 66"/>
          <p:cNvSpPr txBox="1"/>
          <p:nvPr/>
        </p:nvSpPr>
        <p:spPr>
          <a:xfrm>
            <a:off x="104091" y="5164833"/>
            <a:ext cx="1563608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Communication SPI</a:t>
            </a:r>
            <a:endParaRPr lang="fr-FR" sz="1200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195" y="1992604"/>
            <a:ext cx="787661" cy="78766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5" name="Flèche droite 44"/>
          <p:cNvSpPr/>
          <p:nvPr/>
        </p:nvSpPr>
        <p:spPr>
          <a:xfrm>
            <a:off x="10358033" y="2400263"/>
            <a:ext cx="886681" cy="12801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7941447" y="2020325"/>
            <a:ext cx="156360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Communication</a:t>
            </a:r>
            <a:br>
              <a:rPr lang="fr-FR" sz="1200" b="1" dirty="0" smtClean="0"/>
            </a:br>
            <a:r>
              <a:rPr lang="fr-FR" sz="1200" b="1" dirty="0" smtClean="0"/>
              <a:t> SPI</a:t>
            </a:r>
            <a:endParaRPr lang="fr-FR" sz="1200" b="1" dirty="0"/>
          </a:p>
        </p:txBody>
      </p:sp>
      <p:sp>
        <p:nvSpPr>
          <p:cNvPr id="54" name="ZoneTexte 53"/>
          <p:cNvSpPr txBox="1"/>
          <p:nvPr/>
        </p:nvSpPr>
        <p:spPr>
          <a:xfrm>
            <a:off x="9247573" y="2813793"/>
            <a:ext cx="1440160" cy="2539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Module mémoire</a:t>
            </a:r>
            <a:endParaRPr lang="fr-FR" sz="1050" b="1" dirty="0"/>
          </a:p>
        </p:txBody>
      </p:sp>
    </p:spTree>
    <p:extLst>
      <p:ext uri="{BB962C8B-B14F-4D97-AF65-F5344CB8AC3E}">
        <p14:creationId xmlns:p14="http://schemas.microsoft.com/office/powerpoint/2010/main" val="170892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536" y="209474"/>
            <a:ext cx="8596668" cy="1320800"/>
          </a:xfrm>
        </p:spPr>
        <p:txBody>
          <a:bodyPr/>
          <a:lstStyle/>
          <a:p>
            <a:r>
              <a:rPr lang="fr-FR" dirty="0" smtClean="0"/>
              <a:t>Solution 3 :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E31375A4-56A4-47D6-9801-1991572033F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1" y="1177264"/>
            <a:ext cx="1165597" cy="64807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9081126" y="4314982"/>
            <a:ext cx="2917998" cy="64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Lire et exploiter les données (affichage et calcul) </a:t>
            </a:r>
            <a:endParaRPr lang="fr-FR" sz="1600" dirty="0"/>
          </a:p>
        </p:txBody>
      </p:sp>
      <p:sp>
        <p:nvSpPr>
          <p:cNvPr id="20" name="Rectangle 19"/>
          <p:cNvSpPr/>
          <p:nvPr/>
        </p:nvSpPr>
        <p:spPr>
          <a:xfrm>
            <a:off x="1321253" y="4138269"/>
            <a:ext cx="7269409" cy="18697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563122" y="4265536"/>
            <a:ext cx="2568177" cy="7188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Générer un fichier de résultat (fichier .</a:t>
            </a:r>
            <a:r>
              <a:rPr lang="fr-FR" sz="1600" dirty="0" err="1" smtClean="0"/>
              <a:t>txt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sp>
        <p:nvSpPr>
          <p:cNvPr id="13" name="Rectangle 12"/>
          <p:cNvSpPr/>
          <p:nvPr/>
        </p:nvSpPr>
        <p:spPr>
          <a:xfrm>
            <a:off x="1468486" y="4258281"/>
            <a:ext cx="3144809" cy="72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Gestion des données acquises</a:t>
            </a:r>
            <a:br>
              <a:rPr lang="fr-FR" sz="1600" dirty="0" smtClean="0"/>
            </a:br>
            <a:r>
              <a:rPr lang="fr-FR" sz="1600" dirty="0" smtClean="0"/>
              <a:t>(stockage et transfert)</a:t>
            </a:r>
            <a:endParaRPr lang="fr-FR" sz="160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926" y="5260355"/>
            <a:ext cx="729864" cy="69578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518" y="5112591"/>
            <a:ext cx="1090579" cy="69509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1415480" y="977052"/>
            <a:ext cx="10009112" cy="21100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669563" y="1193077"/>
            <a:ext cx="1402101" cy="6322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Adaptation en Tension</a:t>
            </a:r>
            <a:endParaRPr lang="fr-FR" sz="1600" dirty="0"/>
          </a:p>
        </p:txBody>
      </p:sp>
      <p:sp>
        <p:nvSpPr>
          <p:cNvPr id="8" name="Rectangle 7"/>
          <p:cNvSpPr/>
          <p:nvPr/>
        </p:nvSpPr>
        <p:spPr>
          <a:xfrm>
            <a:off x="3797692" y="1185494"/>
            <a:ext cx="1758356" cy="64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Acquisition Synchrone</a:t>
            </a:r>
            <a:endParaRPr lang="fr-FR" sz="1600" dirty="0"/>
          </a:p>
        </p:txBody>
      </p:sp>
      <p:sp>
        <p:nvSpPr>
          <p:cNvPr id="10" name="Rectangle 9"/>
          <p:cNvSpPr/>
          <p:nvPr/>
        </p:nvSpPr>
        <p:spPr>
          <a:xfrm>
            <a:off x="6356256" y="1205168"/>
            <a:ext cx="2243517" cy="6201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Conversion </a:t>
            </a:r>
            <a:br>
              <a:rPr lang="fr-FR" sz="1600" dirty="0" smtClean="0"/>
            </a:br>
            <a:r>
              <a:rPr lang="fr-FR" sz="1600" dirty="0" smtClean="0"/>
              <a:t>Analogique Numérique </a:t>
            </a:r>
            <a:endParaRPr lang="fr-FR" sz="16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10" y="1938718"/>
            <a:ext cx="1374291" cy="9370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7" name="Connecteur droit avec flèche 26"/>
          <p:cNvCxnSpPr>
            <a:stCxn id="6" idx="3"/>
            <a:endCxn id="8" idx="1"/>
          </p:cNvCxnSpPr>
          <p:nvPr/>
        </p:nvCxnSpPr>
        <p:spPr>
          <a:xfrm>
            <a:off x="3071664" y="1509207"/>
            <a:ext cx="726028" cy="3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8" idx="3"/>
            <a:endCxn id="10" idx="1"/>
          </p:cNvCxnSpPr>
          <p:nvPr/>
        </p:nvCxnSpPr>
        <p:spPr>
          <a:xfrm>
            <a:off x="5556048" y="1509530"/>
            <a:ext cx="800208" cy="57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en angle 31"/>
          <p:cNvCxnSpPr>
            <a:stCxn id="10" idx="3"/>
            <a:endCxn id="13" idx="1"/>
          </p:cNvCxnSpPr>
          <p:nvPr/>
        </p:nvCxnSpPr>
        <p:spPr>
          <a:xfrm flipH="1">
            <a:off x="1468486" y="1515252"/>
            <a:ext cx="7131287" cy="3103069"/>
          </a:xfrm>
          <a:prstGeom prst="bentConnector5">
            <a:avLst>
              <a:gd name="adj1" fmla="val -3206"/>
              <a:gd name="adj2" fmla="val 66876"/>
              <a:gd name="adj3" fmla="val 104549"/>
            </a:avLst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13" idx="3"/>
            <a:endCxn id="12" idx="1"/>
          </p:cNvCxnSpPr>
          <p:nvPr/>
        </p:nvCxnSpPr>
        <p:spPr>
          <a:xfrm>
            <a:off x="4613295" y="4618321"/>
            <a:ext cx="949827" cy="66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stCxn id="12" idx="3"/>
            <a:endCxn id="11" idx="1"/>
          </p:cNvCxnSpPr>
          <p:nvPr/>
        </p:nvCxnSpPr>
        <p:spPr>
          <a:xfrm>
            <a:off x="8131299" y="4624962"/>
            <a:ext cx="949827" cy="140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0012148" y="1075774"/>
            <a:ext cx="146577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dirty="0" smtClean="0"/>
              <a:t>Carte Fille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7254914" y="5633387"/>
            <a:ext cx="146577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dirty="0" smtClean="0"/>
              <a:t>Carte Mère</a:t>
            </a:r>
            <a:endParaRPr lang="fr-FR" dirty="0"/>
          </a:p>
        </p:txBody>
      </p:sp>
      <p:grpSp>
        <p:nvGrpSpPr>
          <p:cNvPr id="26" name="Groupe 25"/>
          <p:cNvGrpSpPr/>
          <p:nvPr/>
        </p:nvGrpSpPr>
        <p:grpSpPr>
          <a:xfrm>
            <a:off x="6816080" y="1980201"/>
            <a:ext cx="1440160" cy="1109767"/>
            <a:chOff x="6816080" y="1980201"/>
            <a:chExt cx="1440160" cy="11097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8226" y="1980201"/>
              <a:ext cx="1019577" cy="7724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ZoneTexte 24"/>
            <p:cNvSpPr txBox="1"/>
            <p:nvPr/>
          </p:nvSpPr>
          <p:spPr>
            <a:xfrm>
              <a:off x="6816080" y="2836052"/>
              <a:ext cx="14401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/>
                <a:t>Microcontrôleur fils</a:t>
              </a:r>
              <a:endParaRPr lang="fr-FR" sz="1050" b="1" dirty="0"/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3991261" y="1969428"/>
            <a:ext cx="1814616" cy="1064753"/>
            <a:chOff x="3991261" y="1969428"/>
            <a:chExt cx="1814616" cy="10647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026" y="1969428"/>
              <a:ext cx="1431368" cy="7679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5" name="ZoneTexte 34"/>
            <p:cNvSpPr txBox="1"/>
            <p:nvPr/>
          </p:nvSpPr>
          <p:spPr>
            <a:xfrm>
              <a:off x="3991261" y="2780265"/>
              <a:ext cx="18146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/>
                <a:t>Echantillonneur/Bloqueur </a:t>
              </a:r>
              <a:endParaRPr lang="fr-FR" sz="1050" b="1" dirty="0"/>
            </a:p>
          </p:txBody>
        </p:sp>
      </p:grpSp>
      <p:cxnSp>
        <p:nvCxnSpPr>
          <p:cNvPr id="36" name="Connecteur droit avec flèche 35"/>
          <p:cNvCxnSpPr>
            <a:stCxn id="5" idx="3"/>
            <a:endCxn id="6" idx="1"/>
          </p:cNvCxnSpPr>
          <p:nvPr/>
        </p:nvCxnSpPr>
        <p:spPr>
          <a:xfrm>
            <a:off x="1269688" y="1501300"/>
            <a:ext cx="399875" cy="79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èche droite 59"/>
          <p:cNvSpPr/>
          <p:nvPr/>
        </p:nvSpPr>
        <p:spPr>
          <a:xfrm>
            <a:off x="3224064" y="2455906"/>
            <a:ext cx="708151" cy="152723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Flèche droite 60"/>
          <p:cNvSpPr/>
          <p:nvPr/>
        </p:nvSpPr>
        <p:spPr>
          <a:xfrm>
            <a:off x="5789505" y="2400263"/>
            <a:ext cx="708151" cy="152723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Flèche droite 61"/>
          <p:cNvSpPr/>
          <p:nvPr/>
        </p:nvSpPr>
        <p:spPr>
          <a:xfrm>
            <a:off x="4274281" y="5238952"/>
            <a:ext cx="1389231" cy="155079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Flèche droite 62"/>
          <p:cNvSpPr/>
          <p:nvPr/>
        </p:nvSpPr>
        <p:spPr>
          <a:xfrm>
            <a:off x="1584331" y="5226972"/>
            <a:ext cx="708151" cy="152723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Flèche droite 64"/>
          <p:cNvSpPr/>
          <p:nvPr/>
        </p:nvSpPr>
        <p:spPr>
          <a:xfrm>
            <a:off x="8126908" y="2400263"/>
            <a:ext cx="525872" cy="148781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65"/>
          <p:cNvSpPr txBox="1"/>
          <p:nvPr/>
        </p:nvSpPr>
        <p:spPr>
          <a:xfrm>
            <a:off x="4186988" y="5462858"/>
            <a:ext cx="1670451" cy="4154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Communication USB on-the-go</a:t>
            </a:r>
            <a:endParaRPr lang="fr-FR" sz="1050" b="1" dirty="0"/>
          </a:p>
        </p:txBody>
      </p:sp>
      <p:sp>
        <p:nvSpPr>
          <p:cNvPr id="67" name="ZoneTexte 66"/>
          <p:cNvSpPr txBox="1"/>
          <p:nvPr/>
        </p:nvSpPr>
        <p:spPr>
          <a:xfrm>
            <a:off x="104091" y="5164833"/>
            <a:ext cx="1563608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Communication SPI</a:t>
            </a:r>
            <a:endParaRPr lang="fr-FR" sz="1200" b="1" dirty="0"/>
          </a:p>
        </p:txBody>
      </p:sp>
      <p:grpSp>
        <p:nvGrpSpPr>
          <p:cNvPr id="22" name="Groupe 21"/>
          <p:cNvGrpSpPr/>
          <p:nvPr/>
        </p:nvGrpSpPr>
        <p:grpSpPr>
          <a:xfrm>
            <a:off x="2476591" y="5036526"/>
            <a:ext cx="1736730" cy="852428"/>
            <a:chOff x="2476591" y="5036526"/>
            <a:chExt cx="1736730" cy="8524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5" name="ZoneTexte 54"/>
            <p:cNvSpPr txBox="1"/>
            <p:nvPr/>
          </p:nvSpPr>
          <p:spPr>
            <a:xfrm>
              <a:off x="2542870" y="5635038"/>
              <a:ext cx="167045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/>
                <a:t>Microcontrôleur père</a:t>
              </a:r>
              <a:endParaRPr lang="fr-FR" sz="1050" b="1" dirty="0"/>
            </a:p>
          </p:txBody>
        </p:sp>
        <p:grpSp>
          <p:nvGrpSpPr>
            <p:cNvPr id="21" name="Groupe 20"/>
            <p:cNvGrpSpPr/>
            <p:nvPr/>
          </p:nvGrpSpPr>
          <p:grpSpPr>
            <a:xfrm>
              <a:off x="2476591" y="5036526"/>
              <a:ext cx="1667661" cy="553290"/>
              <a:chOff x="2476591" y="5036526"/>
              <a:chExt cx="1667661" cy="553290"/>
            </a:xfrm>
          </p:grpSpPr>
          <p:pic>
            <p:nvPicPr>
              <p:cNvPr id="15" name="Image 1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76591" y="5036526"/>
                <a:ext cx="873975" cy="55329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9" name="ZoneTexte 8"/>
              <p:cNvSpPr txBox="1"/>
              <p:nvPr/>
            </p:nvSpPr>
            <p:spPr>
              <a:xfrm>
                <a:off x="3460976" y="5054949"/>
                <a:ext cx="683276" cy="530915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DMA</a:t>
                </a:r>
                <a:br>
                  <a:rPr lang="fr-FR" dirty="0" smtClean="0"/>
                </a:br>
                <a:r>
                  <a:rPr lang="fr-FR" sz="1050" dirty="0" smtClean="0"/>
                  <a:t>Buffer</a:t>
                </a:r>
                <a:endParaRPr lang="fr-FR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823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TechComputer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TechComputer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472324-6816-447D-A73C-4FA00160DF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401</Words>
  <Application>Microsoft Office PowerPoint</Application>
  <PresentationFormat>Grand écran</PresentationFormat>
  <Paragraphs>169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Microsoft YaHei</vt:lpstr>
      <vt:lpstr>Arial</vt:lpstr>
      <vt:lpstr>Candara</vt:lpstr>
      <vt:lpstr>Trebuchet MS</vt:lpstr>
      <vt:lpstr>Wingdings</vt:lpstr>
      <vt:lpstr>Wingdings 3</vt:lpstr>
      <vt:lpstr>Facette</vt:lpstr>
      <vt:lpstr>Acquisition Rapide Multivoies</vt:lpstr>
      <vt:lpstr>Plan</vt:lpstr>
      <vt:lpstr>Contexte du projet</vt:lpstr>
      <vt:lpstr>Cahier des charges</vt:lpstr>
      <vt:lpstr>Synoptique</vt:lpstr>
      <vt:lpstr>Solutions Techniques Envisagées </vt:lpstr>
      <vt:lpstr>Solution 1: </vt:lpstr>
      <vt:lpstr>Solution 2: </vt:lpstr>
      <vt:lpstr>Solution 3 : </vt:lpstr>
      <vt:lpstr>Comparatif des solutions</vt:lpstr>
      <vt:lpstr>WBS</vt:lpstr>
      <vt:lpstr>Gantt 4A</vt:lpstr>
      <vt:lpstr>Gantt 5A</vt:lpstr>
      <vt:lpstr>Présentation PowerPoint</vt:lpstr>
      <vt:lpstr> Merci de votre attention  Avez-vous des questions?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2016-03-10T08:26:46Z</dcterms:created>
  <dcterms:modified xsi:type="dcterms:W3CDTF">2016-04-27T14:57:05Z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TC029010269991</vt:lpwstr>
  </property>
</Properties>
</file>