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17"/>
  </p:notesMasterIdLst>
  <p:handoutMasterIdLst>
    <p:handoutMasterId r:id="rId18"/>
  </p:handoutMasterIdLst>
  <p:sldIdLst>
    <p:sldId id="276" r:id="rId3"/>
    <p:sldId id="265" r:id="rId4"/>
    <p:sldId id="278" r:id="rId5"/>
    <p:sldId id="319" r:id="rId6"/>
    <p:sldId id="300" r:id="rId7"/>
    <p:sldId id="316" r:id="rId8"/>
    <p:sldId id="317" r:id="rId9"/>
    <p:sldId id="318" r:id="rId10"/>
    <p:sldId id="313" r:id="rId11"/>
    <p:sldId id="312" r:id="rId12"/>
    <p:sldId id="293" r:id="rId13"/>
    <p:sldId id="320" r:id="rId14"/>
    <p:sldId id="302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>
      <p:cViewPr varScale="1">
        <p:scale>
          <a:sx n="88" d="100"/>
          <a:sy n="88" d="100"/>
        </p:scale>
        <p:origin x="50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s-ES"/>
              <a:pPr/>
              <a:t>28/09/2016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s-ES"/>
              <a:pPr/>
              <a:t>28/09/2016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B350-E2D4-4DA7-93F0-89CD10DC64AB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73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94D-096F-454E-8431-D80A90DE80F0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8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33B-4A58-454B-970E-3B2F850D6028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77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685-DA10-46F7-8B9F-815B4DF180C3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07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796F-297F-4613-9E6D-D7B407BB03BB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25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288-51D9-4185-9E5A-3B15C42C9E93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55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C36A-100C-4373-9277-090087703B3E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8C9A-535F-4173-AA45-051B95C2DE28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-1588" y="1556792"/>
            <a:ext cx="12188952" cy="468052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-1588" y="1916832"/>
            <a:ext cx="12188952" cy="3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344" y="2341246"/>
            <a:ext cx="9217024" cy="2095872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1344" y="4670283"/>
            <a:ext cx="9217024" cy="71648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9601300" y="2341246"/>
            <a:ext cx="2399356" cy="3045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17" y="781721"/>
            <a:ext cx="2271455" cy="6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5B7A-A5E1-4629-8B71-3C61136E066F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B96-37B7-4C84-BFC7-994D6FB5F467}" type="datetime1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6976-A76E-4D22-9F07-02B7A645ABFD}" type="datetime1">
              <a:rPr lang="en-US" smtClean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A823-FA57-4DA2-A18D-6610E94B4B95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71-F455-4223-AAA0-D93618995969}" type="datetime1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488-AAD4-453E-A24B-FDFD33A3E91A}" type="datetime1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0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4770-2B48-464F-98E0-5FABAB7ED6D3}" type="datetime1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3A6E-A198-4F08-8CB4-715ABEAAAEBD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073-8835-41BD-A5CA-69D969E79521}" type="datetime1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45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E667-2F69-4932-86AE-AF16913455F5}" type="datetime1">
              <a:rPr lang="en-US" smtClean="0"/>
              <a:t>9/28/2016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0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5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Acquisition Rapide Multivoies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200" dirty="0" smtClean="0"/>
              <a:t>P16A01 </a:t>
            </a:r>
            <a:r>
              <a:rPr lang="fr-FR" sz="2200" cap="all" dirty="0" smtClean="0"/>
              <a:t>: Revue De lancement – 28/09/16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900" b="1" dirty="0" smtClean="0"/>
              <a:t>Christopher Brière </a:t>
            </a:r>
            <a:r>
              <a:rPr lang="fr-FR" sz="1900" dirty="0" smtClean="0"/>
              <a:t>– </a:t>
            </a:r>
            <a:r>
              <a:rPr lang="fr-FR" sz="1900" b="1" dirty="0" smtClean="0"/>
              <a:t>Pierre Flodrops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9336360" y="2129032"/>
            <a:ext cx="2808312" cy="3045525"/>
          </a:xfrm>
        </p:spPr>
        <p:txBody>
          <a:bodyPr>
            <a:noAutofit/>
          </a:bodyPr>
          <a:lstStyle/>
          <a:p>
            <a:r>
              <a:rPr lang="fr-FR" sz="2200" dirty="0" smtClean="0"/>
              <a:t>Client et</a:t>
            </a:r>
            <a:br>
              <a:rPr lang="fr-FR" sz="2200" dirty="0" smtClean="0"/>
            </a:br>
            <a:r>
              <a:rPr lang="fr-FR" sz="2200" dirty="0" smtClean="0"/>
              <a:t>Tuteur technique:</a:t>
            </a:r>
            <a:r>
              <a:rPr lang="fr-FR" sz="2200" smtClean="0"/>
              <a:t/>
            </a:r>
            <a:br>
              <a:rPr lang="fr-FR" sz="2200" smtClean="0"/>
            </a:br>
            <a:r>
              <a:rPr lang="fr-FR" sz="2200" b="1" smtClean="0"/>
              <a:t>M </a:t>
            </a:r>
            <a:r>
              <a:rPr lang="fr-FR" sz="2200" b="1" dirty="0" smtClean="0"/>
              <a:t>Pasquier </a:t>
            </a: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 smtClean="0"/>
              <a:t>(Polytech)</a:t>
            </a:r>
          </a:p>
          <a:p>
            <a:r>
              <a:rPr lang="fr-FR" sz="2200" dirty="0" smtClean="0"/>
              <a:t>Tutrice </a:t>
            </a:r>
            <a:r>
              <a:rPr lang="fr-FR" sz="2200" dirty="0" smtClean="0"/>
              <a:t>Industrielle: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Mme </a:t>
            </a:r>
            <a:r>
              <a:rPr lang="fr-FR" sz="2200" b="1" dirty="0" err="1" smtClean="0"/>
              <a:t>Goi</a:t>
            </a:r>
            <a:endParaRPr lang="fr-FR" sz="2200" b="1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 bwMode="white">
          <a:xfrm>
            <a:off x="3057531" y="5911997"/>
            <a:ext cx="648072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/>
              <a:t>Polytech Clermont-Ferrand – Génie Electrique : Projet Industriel 2016-2017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9006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Livrables hiérarchisés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79576" y="1719827"/>
            <a:ext cx="8136904" cy="47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Cartes filles d’adaptation en tension </a:t>
            </a:r>
            <a:r>
              <a:rPr lang="fr-FR" dirty="0" smtClean="0"/>
              <a:t>de chacun des capteurs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91344" y="1719827"/>
            <a:ext cx="1736015" cy="8456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Promesse de livraison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9576" y="2903512"/>
            <a:ext cx="8136904" cy="4688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Module d’acquisition et de conversion générique à tous les capteurs utilisés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279576" y="4059518"/>
            <a:ext cx="8136904" cy="4856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Carte mère responsable de la gestion de toutes les acquisitions réalisées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344" y="3808251"/>
            <a:ext cx="1741521" cy="701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Incertitude de livraison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23590" y="2284996"/>
            <a:ext cx="74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Livraison: avant le 09/11/16, </a:t>
            </a:r>
            <a:r>
              <a:rPr lang="fr-FR" dirty="0" smtClean="0"/>
              <a:t>Revue d’avancement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23591" y="3438919"/>
            <a:ext cx="77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Livraison: </a:t>
            </a:r>
            <a:r>
              <a:rPr lang="fr-FR" dirty="0" smtClean="0"/>
              <a:t>09/11/16, Revue d’avancement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423590" y="4611724"/>
            <a:ext cx="748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Livraison: Fin décembre, </a:t>
            </a:r>
            <a:r>
              <a:rPr lang="fr-FR" dirty="0" smtClean="0"/>
              <a:t>Revue de fin de projet</a:t>
            </a:r>
          </a:p>
        </p:txBody>
      </p:sp>
    </p:spTree>
    <p:extLst>
      <p:ext uri="{BB962C8B-B14F-4D97-AF65-F5344CB8AC3E}">
        <p14:creationId xmlns:p14="http://schemas.microsoft.com/office/powerpoint/2010/main" val="17448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WBS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21717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7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Diagramme de Gantt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19486" y="657802"/>
            <a:ext cx="5560490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Acquisition </a:t>
            </a:r>
            <a:r>
              <a:rPr lang="fr-FR" dirty="0"/>
              <a:t>R</a:t>
            </a:r>
            <a:r>
              <a:rPr lang="fr-FR" dirty="0" smtClean="0"/>
              <a:t>apide Multivoie: Permettre l’observation de plusieurs grandeurs physiques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Scénarios de sous-traitance définis et suivis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Solution définitive retenue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61270" y="861118"/>
            <a:ext cx="4752528" cy="305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Projet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22178" y="1919976"/>
            <a:ext cx="4752528" cy="305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Avancement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09857" y="1700808"/>
            <a:ext cx="5688632" cy="38882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r>
              <a:rPr lang="fr-FR" dirty="0" smtClean="0"/>
              <a:t>	</a:t>
            </a:r>
          </a:p>
          <a:p>
            <a:pPr>
              <a:lnSpc>
                <a:spcPts val="800"/>
              </a:lnSpc>
            </a:pPr>
            <a:r>
              <a:rPr lang="fr-FR" dirty="0" smtClean="0"/>
              <a:t>	Rien à signaler</a:t>
            </a:r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r>
              <a:rPr lang="fr-FR" dirty="0" smtClean="0"/>
              <a:t>En attente des composants commandés</a:t>
            </a:r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r>
              <a:rPr lang="fr-FR" dirty="0" smtClean="0"/>
              <a:t>Sous-Traitance des cartes d’adaptation en cours		</a:t>
            </a:r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 smtClean="0"/>
              <a:t>	</a:t>
            </a:r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r>
              <a:rPr lang="fr-FR" dirty="0" smtClean="0"/>
              <a:t>	Implémentation délicate sur une nouvelle cible </a:t>
            </a:r>
            <a:br>
              <a:rPr lang="fr-FR" dirty="0" smtClean="0"/>
            </a:br>
            <a:r>
              <a:rPr lang="fr-FR" dirty="0" smtClean="0"/>
              <a:t>		</a:t>
            </a:r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r>
              <a:rPr lang="fr-FR" dirty="0"/>
              <a:t>	</a:t>
            </a:r>
            <a:r>
              <a:rPr lang="fr-FR" dirty="0" smtClean="0"/>
              <a:t>Planning respecté dans l’ensemble</a:t>
            </a:r>
          </a:p>
          <a:p>
            <a:pPr>
              <a:lnSpc>
                <a:spcPts val="800"/>
              </a:lnSpc>
            </a:pPr>
            <a:endParaRPr lang="fr-FR" dirty="0" smtClean="0"/>
          </a:p>
          <a:p>
            <a:pPr>
              <a:lnSpc>
                <a:spcPts val="800"/>
              </a:lnSpc>
            </a:pPr>
            <a:endParaRPr lang="fr-FR" dirty="0"/>
          </a:p>
          <a:p>
            <a:pPr>
              <a:lnSpc>
                <a:spcPts val="800"/>
              </a:lnSpc>
            </a:pPr>
            <a:r>
              <a:rPr lang="fr-FR" dirty="0" smtClean="0"/>
              <a:t>	Le plus gros du travail reste à faire</a:t>
            </a:r>
          </a:p>
          <a:p>
            <a:pPr>
              <a:lnSpc>
                <a:spcPts val="800"/>
              </a:lnSpc>
            </a:pPr>
            <a:endParaRPr lang="fr-FR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6742225" y="2543043"/>
            <a:ext cx="4623896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Matériel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742225" y="3627165"/>
            <a:ext cx="4623896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Programmation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9486" y="3140968"/>
            <a:ext cx="5560490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		</a:t>
            </a:r>
            <a:r>
              <a:rPr lang="fr-FR" dirty="0" smtClean="0">
                <a:solidFill>
                  <a:srgbClr val="FF0000"/>
                </a:solidFill>
              </a:rPr>
              <a:t>Revue d’avancement </a:t>
            </a:r>
            <a:r>
              <a:rPr lang="fr-FR" dirty="0" smtClean="0">
                <a:solidFill>
                  <a:srgbClr val="FF0000"/>
                </a:solidFill>
              </a:rPr>
              <a:t>: 09/11/2016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Validation complète d’une branche de la chaine de conversion (Adaptation, Isolation, Conversion)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Enregistrement d’une acquisition complète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61270" y="4093848"/>
            <a:ext cx="4707656" cy="305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Objectifs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61270" y="3297272"/>
            <a:ext cx="4707656" cy="3058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Prochaine Revue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742225" y="1859407"/>
            <a:ext cx="4608512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Global 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738367" y="4437112"/>
            <a:ext cx="4608512" cy="3058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Planning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6456040" y="226647"/>
            <a:ext cx="475252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Bilan et</a:t>
            </a:r>
            <a:br>
              <a:rPr lang="fr-FR" dirty="0" smtClean="0"/>
            </a:br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9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9144000" cy="4176464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Avez-vous des questions?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677334" y="2045494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Contexte du projet</a:t>
            </a:r>
          </a:p>
          <a:p>
            <a:r>
              <a:rPr lang="fr-FR" sz="2400" dirty="0" smtClean="0"/>
              <a:t>Cahier </a:t>
            </a:r>
            <a:r>
              <a:rPr lang="fr-FR" sz="2400" dirty="0"/>
              <a:t>des </a:t>
            </a:r>
            <a:r>
              <a:rPr lang="fr-FR" sz="2400" dirty="0" smtClean="0"/>
              <a:t>charges et contraintes </a:t>
            </a:r>
            <a:endParaRPr lang="fr-FR" sz="2400" dirty="0"/>
          </a:p>
          <a:p>
            <a:r>
              <a:rPr lang="fr-FR" sz="2400" dirty="0" smtClean="0"/>
              <a:t>Solution </a:t>
            </a:r>
            <a:r>
              <a:rPr lang="fr-FR" sz="2400" dirty="0" smtClean="0"/>
              <a:t>technique retenue</a:t>
            </a:r>
          </a:p>
          <a:p>
            <a:r>
              <a:rPr lang="fr-FR" sz="2400" dirty="0" smtClean="0"/>
              <a:t>Sous-Traitance</a:t>
            </a:r>
          </a:p>
          <a:p>
            <a:r>
              <a:rPr lang="fr-FR" sz="2400" dirty="0" smtClean="0"/>
              <a:t>Livrables et Dates de livraisons</a:t>
            </a:r>
          </a:p>
          <a:p>
            <a:r>
              <a:rPr lang="fr-FR" sz="2400" dirty="0" smtClean="0"/>
              <a:t>Gestion </a:t>
            </a:r>
            <a:r>
              <a:rPr lang="fr-FR" sz="2400" dirty="0"/>
              <a:t>de </a:t>
            </a:r>
            <a:r>
              <a:rPr lang="fr-FR" sz="2400" dirty="0" smtClean="0"/>
              <a:t>projet</a:t>
            </a:r>
          </a:p>
          <a:p>
            <a:r>
              <a:rPr lang="fr-FR" sz="2400" dirty="0" smtClean="0"/>
              <a:t>Conclusion </a:t>
            </a:r>
            <a:r>
              <a:rPr lang="fr-FR" sz="2400" dirty="0" smtClean="0"/>
              <a:t>et Bilan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822423"/>
            <a:ext cx="10009112" cy="4267200"/>
          </a:xfrm>
        </p:spPr>
        <p:txBody>
          <a:bodyPr/>
          <a:lstStyle/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fr-FR" dirty="0">
                <a:solidFill>
                  <a:srgbClr val="404040"/>
                </a:solidFill>
                <a:ea typeface="Microsoft YaHei" pitchFamily="2"/>
              </a:rPr>
              <a:t>Observer l'évolution de plusieurs grandeurs physiques intervenant </a:t>
            </a:r>
            <a:r>
              <a:rPr lang="fr-FR" dirty="0" smtClean="0">
                <a:solidFill>
                  <a:srgbClr val="404040"/>
                </a:solidFill>
                <a:ea typeface="Microsoft YaHei" pitchFamily="2"/>
              </a:rPr>
              <a:t>sur </a:t>
            </a:r>
            <a:r>
              <a:rPr lang="fr-FR" dirty="0">
                <a:solidFill>
                  <a:srgbClr val="404040"/>
                </a:solidFill>
                <a:ea typeface="Microsoft YaHei" pitchFamily="2"/>
              </a:rPr>
              <a:t>un </a:t>
            </a:r>
            <a:r>
              <a:rPr lang="fr-FR" dirty="0" smtClean="0">
                <a:solidFill>
                  <a:srgbClr val="404040"/>
                </a:solidFill>
                <a:ea typeface="Microsoft YaHei" pitchFamily="2"/>
              </a:rPr>
              <a:t>moteur électrique triphasé</a:t>
            </a:r>
            <a:r>
              <a:rPr lang="fr-FR" dirty="0" smtClean="0">
                <a:sym typeface="Wingdings" panose="05000000000000000000" pitchFamily="2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6 tensions simples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3 tensions de commande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4 courants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1 couple moteur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1 vitesse de rotation</a:t>
            </a:r>
          </a:p>
          <a:p>
            <a:pPr marL="57150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BUT DU PROJET</a:t>
            </a:r>
          </a:p>
          <a:p>
            <a:pPr marL="57150" indent="0">
              <a:buNone/>
            </a:pP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Permettre de valider une loi de commande appliquée sur un moteur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4038224"/>
            <a:ext cx="10285520" cy="2107554"/>
          </a:xfrm>
        </p:spPr>
        <p:txBody>
          <a:bodyPr numCol="2">
            <a:noAutofit/>
          </a:bodyPr>
          <a:lstStyle/>
          <a:p>
            <a:r>
              <a:rPr lang="fr-FR" sz="1600" dirty="0" smtClean="0"/>
              <a:t>Enregistrement de l’évolution de 15 grandeurs physiques </a:t>
            </a:r>
            <a:br>
              <a:rPr lang="fr-FR" sz="1600" dirty="0" smtClean="0"/>
            </a:br>
            <a:r>
              <a:rPr lang="fr-FR" sz="1600" dirty="0" smtClean="0"/>
              <a:t>(Tension, Courant, Vitesse, Puissance)</a:t>
            </a:r>
          </a:p>
          <a:p>
            <a:r>
              <a:rPr lang="fr-FR" sz="1600" dirty="0" smtClean="0"/>
              <a:t>Utiliser les capteurs fournis par le client</a:t>
            </a:r>
            <a:endParaRPr lang="fr-FR" sz="1600" dirty="0"/>
          </a:p>
          <a:p>
            <a:r>
              <a:rPr lang="fr-FR" sz="1600" dirty="0" smtClean="0"/>
              <a:t>Simultanéité des acquisitions</a:t>
            </a:r>
          </a:p>
          <a:p>
            <a:r>
              <a:rPr lang="fr-FR" sz="1600" dirty="0" smtClean="0"/>
              <a:t>Période d’acquisition : 2us </a:t>
            </a:r>
            <a:r>
              <a:rPr lang="fr-FR" sz="1200" dirty="0" smtClean="0"/>
              <a:t>max</a:t>
            </a:r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Précision des mesures : 2%</a:t>
            </a:r>
          </a:p>
          <a:p>
            <a:r>
              <a:rPr lang="fr-FR" sz="1600" dirty="0" smtClean="0"/>
              <a:t>Prendre en compte un signal de trigger </a:t>
            </a:r>
          </a:p>
          <a:p>
            <a:r>
              <a:rPr lang="fr-FR" sz="1600" dirty="0" smtClean="0"/>
              <a:t>Tracé de l’évolution temporelle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28248" y="6364155"/>
            <a:ext cx="683339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0" y="4293096"/>
            <a:ext cx="1026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35361" y="1168087"/>
            <a:ext cx="10983213" cy="2651760"/>
            <a:chOff x="335361" y="1168087"/>
            <a:chExt cx="10983213" cy="2651760"/>
          </a:xfrm>
        </p:grpSpPr>
        <p:sp>
          <p:nvSpPr>
            <p:cNvPr id="9" name="Flèche droite 8"/>
            <p:cNvSpPr/>
            <p:nvPr/>
          </p:nvSpPr>
          <p:spPr>
            <a:xfrm>
              <a:off x="5222360" y="2101947"/>
              <a:ext cx="1566428" cy="78279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Projet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054" y="1168087"/>
              <a:ext cx="4160520" cy="2651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1" y="2389710"/>
              <a:ext cx="1800200" cy="1171752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412" y="1384732"/>
              <a:ext cx="2471936" cy="1853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7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Solution Technique </a:t>
            </a:r>
            <a:r>
              <a:rPr lang="fr-FR" dirty="0" smtClean="0"/>
              <a:t>Retenue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972138" y="985024"/>
            <a:ext cx="3988881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 smtClean="0"/>
              <a:t>Solution 1: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081126" y="4314982"/>
            <a:ext cx="29179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21253" y="4138269"/>
            <a:ext cx="7269409" cy="1869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63122" y="4265536"/>
            <a:ext cx="2568177" cy="718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468486" y="4258281"/>
            <a:ext cx="314480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6" y="5260355"/>
            <a:ext cx="729864" cy="69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8" y="5112591"/>
            <a:ext cx="1090579" cy="69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79" y="977052"/>
            <a:ext cx="5302575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69563" y="1193077"/>
            <a:ext cx="1402101" cy="632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797692" y="1185494"/>
            <a:ext cx="17583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Acquisition Synchrone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7622839" y="1205168"/>
            <a:ext cx="2243517" cy="62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Connecteur droit avec flèche 26"/>
          <p:cNvCxnSpPr>
            <a:stCxn id="6" idx="3"/>
            <a:endCxn id="8" idx="1"/>
          </p:cNvCxnSpPr>
          <p:nvPr/>
        </p:nvCxnSpPr>
        <p:spPr>
          <a:xfrm>
            <a:off x="3071664" y="1509207"/>
            <a:ext cx="726028" cy="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3"/>
            <a:endCxn id="10" idx="1"/>
          </p:cNvCxnSpPr>
          <p:nvPr/>
        </p:nvCxnSpPr>
        <p:spPr>
          <a:xfrm>
            <a:off x="5556048" y="1509530"/>
            <a:ext cx="2066791" cy="5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468486" y="1515252"/>
            <a:ext cx="8397870" cy="3103069"/>
          </a:xfrm>
          <a:prstGeom prst="bentConnector5">
            <a:avLst>
              <a:gd name="adj1" fmla="val -2722"/>
              <a:gd name="adj2" fmla="val 66876"/>
              <a:gd name="adj3" fmla="val 10272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613295" y="4618321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>
            <a:off x="8131299" y="4624962"/>
            <a:ext cx="949827" cy="1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483495" y="1112579"/>
            <a:ext cx="14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254914" y="5633387"/>
            <a:ext cx="14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8253448" y="1977383"/>
            <a:ext cx="1440160" cy="1109767"/>
            <a:chOff x="6816080" y="1980201"/>
            <a:chExt cx="1440160" cy="110976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91261" y="1969428"/>
            <a:ext cx="1814616" cy="1064753"/>
            <a:chOff x="3991261" y="1969428"/>
            <a:chExt cx="1814616" cy="106475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026" y="1969428"/>
              <a:ext cx="1431368" cy="767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ZoneTexte 34"/>
            <p:cNvSpPr txBox="1"/>
            <p:nvPr/>
          </p:nvSpPr>
          <p:spPr>
            <a:xfrm>
              <a:off x="3991261" y="2780265"/>
              <a:ext cx="1814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Echantillonneur/Bloqueur 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>
            <a:off x="1269688" y="1501300"/>
            <a:ext cx="399875" cy="7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127241" y="5036526"/>
            <a:ext cx="1670451" cy="861208"/>
            <a:chOff x="2127241" y="5036526"/>
            <a:chExt cx="1670451" cy="86120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91" y="5036526"/>
              <a:ext cx="873975" cy="553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2127241" y="5643818"/>
              <a:ext cx="1670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père</a:t>
              </a:r>
              <a:endParaRPr lang="fr-FR" sz="1050" b="1" dirty="0"/>
            </a:p>
          </p:txBody>
        </p:sp>
      </p:grpSp>
      <p:sp>
        <p:nvSpPr>
          <p:cNvPr id="60" name="Flèche droite 59"/>
          <p:cNvSpPr/>
          <p:nvPr/>
        </p:nvSpPr>
        <p:spPr>
          <a:xfrm>
            <a:off x="3224064" y="2455906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5789505" y="2400263"/>
            <a:ext cx="2341794" cy="158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4274281" y="5238952"/>
            <a:ext cx="1389231" cy="155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droite 62"/>
          <p:cNvSpPr/>
          <p:nvPr/>
        </p:nvSpPr>
        <p:spPr>
          <a:xfrm>
            <a:off x="1584331" y="5226972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186988" y="5462858"/>
            <a:ext cx="1670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Communication USB on-the-go</a:t>
            </a:r>
            <a:endParaRPr lang="fr-FR" sz="105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104091" y="5164833"/>
            <a:ext cx="156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Communication SPI</a:t>
            </a:r>
            <a:endParaRPr lang="fr-FR" sz="1200" b="1" dirty="0"/>
          </a:p>
        </p:txBody>
      </p:sp>
      <p:sp>
        <p:nvSpPr>
          <p:cNvPr id="42" name="Rectangle 41"/>
          <p:cNvSpPr/>
          <p:nvPr/>
        </p:nvSpPr>
        <p:spPr>
          <a:xfrm>
            <a:off x="4672063" y="3223747"/>
            <a:ext cx="2568177" cy="71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Paramétrage par l’utilisateur du temps d’acquisition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323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40563" y="959247"/>
            <a:ext cx="3976471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 smtClean="0"/>
              <a:t>Solution 2: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081126" y="4314982"/>
            <a:ext cx="29179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21253" y="4138269"/>
            <a:ext cx="7269409" cy="18697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63122" y="4265536"/>
            <a:ext cx="2568177" cy="718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468486" y="4258281"/>
            <a:ext cx="314480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26" y="5260355"/>
            <a:ext cx="729864" cy="695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8" y="5112591"/>
            <a:ext cx="1090579" cy="69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80" y="977052"/>
            <a:ext cx="5442569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69563" y="1193077"/>
            <a:ext cx="1402101" cy="632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797692" y="1185494"/>
            <a:ext cx="17583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Acquisition Synchrone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7947678" y="1206535"/>
            <a:ext cx="2243517" cy="62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Connecteur droit avec flèche 26"/>
          <p:cNvCxnSpPr>
            <a:stCxn id="6" idx="3"/>
            <a:endCxn id="8" idx="1"/>
          </p:cNvCxnSpPr>
          <p:nvPr/>
        </p:nvCxnSpPr>
        <p:spPr>
          <a:xfrm>
            <a:off x="3071664" y="1509207"/>
            <a:ext cx="726028" cy="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8" idx="3"/>
            <a:endCxn id="10" idx="1"/>
          </p:cNvCxnSpPr>
          <p:nvPr/>
        </p:nvCxnSpPr>
        <p:spPr>
          <a:xfrm>
            <a:off x="5556048" y="1509530"/>
            <a:ext cx="2391630" cy="7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468486" y="1516619"/>
            <a:ext cx="8722709" cy="3101702"/>
          </a:xfrm>
          <a:prstGeom prst="bentConnector5">
            <a:avLst>
              <a:gd name="adj1" fmla="val -4867"/>
              <a:gd name="adj2" fmla="val 67164"/>
              <a:gd name="adj3" fmla="val 104718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613295" y="4618321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>
            <a:off x="8131299" y="4624962"/>
            <a:ext cx="949827" cy="1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574465" y="1115889"/>
            <a:ext cx="14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254914" y="5633387"/>
            <a:ext cx="14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7203741" y="1977383"/>
            <a:ext cx="1440160" cy="1109767"/>
            <a:chOff x="6816080" y="1980201"/>
            <a:chExt cx="1440160" cy="110976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991261" y="1969428"/>
            <a:ext cx="1814616" cy="1064753"/>
            <a:chOff x="3991261" y="1969428"/>
            <a:chExt cx="1814616" cy="106475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026" y="1969428"/>
              <a:ext cx="1431368" cy="7679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ZoneTexte 34"/>
            <p:cNvSpPr txBox="1"/>
            <p:nvPr/>
          </p:nvSpPr>
          <p:spPr>
            <a:xfrm>
              <a:off x="3991261" y="2780265"/>
              <a:ext cx="1814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Echantillonneur/Bloqueur 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>
            <a:off x="1269688" y="1501300"/>
            <a:ext cx="399875" cy="7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127241" y="5036526"/>
            <a:ext cx="1670451" cy="861208"/>
            <a:chOff x="2127241" y="5036526"/>
            <a:chExt cx="1670451" cy="86120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91" y="5036526"/>
              <a:ext cx="873975" cy="553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2127241" y="5643818"/>
              <a:ext cx="1670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père</a:t>
              </a:r>
              <a:endParaRPr lang="fr-FR" sz="1050" b="1" dirty="0"/>
            </a:p>
          </p:txBody>
        </p:sp>
      </p:grpSp>
      <p:sp>
        <p:nvSpPr>
          <p:cNvPr id="60" name="Flèche droite 59"/>
          <p:cNvSpPr/>
          <p:nvPr/>
        </p:nvSpPr>
        <p:spPr>
          <a:xfrm>
            <a:off x="3224064" y="2455906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lèche droite 60"/>
          <p:cNvSpPr/>
          <p:nvPr/>
        </p:nvSpPr>
        <p:spPr>
          <a:xfrm>
            <a:off x="5789505" y="2400263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61"/>
          <p:cNvSpPr/>
          <p:nvPr/>
        </p:nvSpPr>
        <p:spPr>
          <a:xfrm>
            <a:off x="4274281" y="5238952"/>
            <a:ext cx="1389231" cy="155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 droite 62"/>
          <p:cNvSpPr/>
          <p:nvPr/>
        </p:nvSpPr>
        <p:spPr>
          <a:xfrm>
            <a:off x="1584331" y="5226972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8428470" y="2447727"/>
            <a:ext cx="892619" cy="10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186988" y="5462858"/>
            <a:ext cx="1670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Communication USB on-the-go</a:t>
            </a:r>
            <a:endParaRPr lang="fr-FR" sz="105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104091" y="5164833"/>
            <a:ext cx="156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Communication SPI</a:t>
            </a:r>
            <a:endParaRPr lang="fr-FR" sz="12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95" y="1992604"/>
            <a:ext cx="787661" cy="78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ZoneTexte 45"/>
          <p:cNvSpPr txBox="1"/>
          <p:nvPr/>
        </p:nvSpPr>
        <p:spPr>
          <a:xfrm>
            <a:off x="7941447" y="2020325"/>
            <a:ext cx="15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Communication</a:t>
            </a:r>
            <a:br>
              <a:rPr lang="fr-FR" sz="1200" b="1" dirty="0" smtClean="0"/>
            </a:br>
            <a:r>
              <a:rPr lang="fr-FR" sz="1200" b="1" dirty="0" smtClean="0"/>
              <a:t> SPI</a:t>
            </a:r>
            <a:endParaRPr lang="fr-FR" sz="12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9247573" y="2813793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Module mémoire</a:t>
            </a:r>
            <a:endParaRPr lang="fr-FR" sz="1050" b="1" dirty="0"/>
          </a:p>
        </p:txBody>
      </p:sp>
      <p:sp>
        <p:nvSpPr>
          <p:cNvPr id="44" name="Rectangle 43"/>
          <p:cNvSpPr/>
          <p:nvPr/>
        </p:nvSpPr>
        <p:spPr>
          <a:xfrm>
            <a:off x="4672063" y="3223747"/>
            <a:ext cx="2568177" cy="71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Paramétrage par l’utilisateur du temps d’acquisition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476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Comparatif des solutions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5560" y="1736217"/>
            <a:ext cx="3599909" cy="388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Solution 1: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35560" y="2124581"/>
            <a:ext cx="3599909" cy="27079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Ne répond pas à certains critères du cahier des charges</a:t>
            </a:r>
          </a:p>
          <a:p>
            <a:r>
              <a:rPr lang="fr-FR" dirty="0" smtClean="0"/>
              <a:t>Moins coûteuse que la solution 2: 70.02€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735469" y="1736217"/>
            <a:ext cx="3599905" cy="388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Solution 2: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742880" y="2124581"/>
            <a:ext cx="3599904" cy="27079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Répond au cahier des charges</a:t>
            </a:r>
          </a:p>
          <a:p>
            <a:r>
              <a:rPr lang="fr-FR" dirty="0" smtClean="0"/>
              <a:t>Première estimation à 103,17€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lèche vers le haut 7"/>
          <p:cNvSpPr/>
          <p:nvPr/>
        </p:nvSpPr>
        <p:spPr>
          <a:xfrm>
            <a:off x="7096487" y="5013176"/>
            <a:ext cx="892689" cy="720080"/>
          </a:xfrm>
          <a:prstGeom prst="upArrow">
            <a:avLst>
              <a:gd name="adj1" fmla="val 56596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Sous-Traitance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803042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Méthode Agile, 3 scénarios définis actuellement</a:t>
            </a:r>
            <a:r>
              <a:rPr lang="fr-FR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 Réaliser le schéma de l’isolation galvanique de la carte fille »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Priorité Haute</a:t>
            </a:r>
            <a:endParaRPr lang="fr-FR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</a:t>
            </a:r>
            <a:r>
              <a:rPr lang="fr-FR" dirty="0" smtClean="0"/>
              <a:t> </a:t>
            </a:r>
            <a:r>
              <a:rPr lang="fr-FR" dirty="0" smtClean="0"/>
              <a:t>Compléter le schéma de la partie adaptation de tension de la carte fille</a:t>
            </a:r>
            <a:r>
              <a:rPr lang="fr-FR" dirty="0" smtClean="0"/>
              <a:t> »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Priorité Haute</a:t>
            </a:r>
            <a:endParaRPr lang="fr-FR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 </a:t>
            </a:r>
            <a:r>
              <a:rPr lang="fr-FR" dirty="0" smtClean="0"/>
              <a:t>Placer et Routage complet de toutes les cartes filles à produire</a:t>
            </a:r>
            <a:r>
              <a:rPr lang="fr-FR" dirty="0" smtClean="0"/>
              <a:t> »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Priorité Moyenne</a:t>
            </a:r>
            <a:endParaRPr lang="fr-FR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« Vérification et test du fonctionnement des cartes filles »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ym typeface="Wingdings" panose="05000000000000000000" pitchFamily="2" charset="2"/>
              </a:rPr>
              <a:t>Optionnel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Suivi continu avec les sous-traitants afin de contrôler l’avancement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Une mauvaise gestion de la sous-traitance pourrait engendrer une prise de retard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373</Words>
  <Application>Microsoft Office PowerPoint</Application>
  <PresentationFormat>Grand écran</PresentationFormat>
  <Paragraphs>167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Candara</vt:lpstr>
      <vt:lpstr>Trebuchet MS</vt:lpstr>
      <vt:lpstr>Wingdings</vt:lpstr>
      <vt:lpstr>Wingdings 3</vt:lpstr>
      <vt:lpstr>Facette</vt:lpstr>
      <vt:lpstr>Acquisition Rapide Multivoies</vt:lpstr>
      <vt:lpstr>Plan</vt:lpstr>
      <vt:lpstr>Contexte du projet</vt:lpstr>
      <vt:lpstr>Cahier des charges</vt:lpstr>
      <vt:lpstr>Solution Technique Retenue </vt:lpstr>
      <vt:lpstr>Solution 1: </vt:lpstr>
      <vt:lpstr>Solution 2: </vt:lpstr>
      <vt:lpstr>Comparatif des solutions</vt:lpstr>
      <vt:lpstr>Sous-Traitance</vt:lpstr>
      <vt:lpstr>Les Livrables hiérarchisés</vt:lpstr>
      <vt:lpstr>WBS</vt:lpstr>
      <vt:lpstr>Diagramme de Gantt</vt:lpstr>
      <vt:lpstr>Présentation PowerPoint</vt:lpstr>
      <vt:lpstr> Merci de votre attention  Avez-vous des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2016-03-10T08:26:46Z</dcterms:created>
  <dcterms:modified xsi:type="dcterms:W3CDTF">2016-09-28T16:49:46Z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