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2"/>
  </p:sldMasterIdLst>
  <p:notesMasterIdLst>
    <p:notesMasterId r:id="rId15"/>
  </p:notesMasterIdLst>
  <p:handoutMasterIdLst>
    <p:handoutMasterId r:id="rId16"/>
  </p:handoutMasterIdLst>
  <p:sldIdLst>
    <p:sldId id="276" r:id="rId3"/>
    <p:sldId id="265" r:id="rId4"/>
    <p:sldId id="278" r:id="rId5"/>
    <p:sldId id="319" r:id="rId6"/>
    <p:sldId id="334" r:id="rId7"/>
    <p:sldId id="317" r:id="rId8"/>
    <p:sldId id="320" r:id="rId9"/>
    <p:sldId id="322" r:id="rId10"/>
    <p:sldId id="332" r:id="rId11"/>
    <p:sldId id="333" r:id="rId12"/>
    <p:sldId id="302" r:id="rId13"/>
    <p:sldId id="29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6" autoAdjust="0"/>
    <p:restoredTop sz="94660"/>
  </p:normalViewPr>
  <p:slideViewPr>
    <p:cSldViewPr>
      <p:cViewPr>
        <p:scale>
          <a:sx n="66" d="100"/>
          <a:sy n="66" d="100"/>
        </p:scale>
        <p:origin x="845" y="5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s-ES"/>
              <a:pPr/>
              <a:t>14/12/2016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s-ES"/>
              <a:pPr/>
              <a:t>14/12/2016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8B350-E2D4-4DA7-93F0-89CD10DC64AB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73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94D-096F-454E-8431-D80A90DE80F0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89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633B-4A58-454B-970E-3B2F850D6028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77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4685-DA10-46F7-8B9F-815B4DF180C3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07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5796F-297F-4613-9E6D-D7B407BB03BB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25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6288-51D9-4185-9E5A-3B15C42C9E93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558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DC36A-100C-4373-9277-090087703B3E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78C9A-535F-4173-AA45-051B95C2DE28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2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-1588" y="1556792"/>
            <a:ext cx="12188952" cy="468052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-1588" y="1916832"/>
            <a:ext cx="12188952" cy="3798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91344" y="2341246"/>
            <a:ext cx="9217024" cy="2095872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91344" y="4670283"/>
            <a:ext cx="9217024" cy="71648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9601300" y="2341246"/>
            <a:ext cx="2399356" cy="304552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17" y="781721"/>
            <a:ext cx="2271455" cy="66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5B7A-A5E1-4629-8B71-3C61136E066F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2CB96-37B7-4C84-BFC7-994D6FB5F467}" type="datetime1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0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56976-A76E-4D22-9F07-02B7A645ABFD}" type="datetime1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A823-FA57-4DA2-A18D-6610E94B4B95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4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EA71-F455-4223-AAA0-D93618995969}" type="datetime1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5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488-AAD4-453E-A24B-FDFD33A3E91A}" type="datetime1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06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4770-2B48-464F-98E0-5FABAB7ED6D3}" type="datetime1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B3A6E-A198-4F08-8CB4-715ABEAAAEBD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6220284"/>
            <a:ext cx="1861113" cy="5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1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2073-8835-41BD-A5CA-69D969E79521}" type="datetime1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455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E667-2F69-4932-86AE-AF16913455F5}" type="datetime1">
              <a:rPr lang="en-US" smtClean="0"/>
              <a:t>12/14/2016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09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56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Acquisition Rapide Multivoies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200" dirty="0" smtClean="0"/>
              <a:t>P16A01 </a:t>
            </a:r>
            <a:r>
              <a:rPr lang="fr-FR" sz="2200" cap="all" dirty="0" smtClean="0"/>
              <a:t>: Revue Finale – 14/12/16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1900" b="1" dirty="0" smtClean="0"/>
              <a:t>Christopher Brière </a:t>
            </a:r>
            <a:r>
              <a:rPr lang="fr-FR" sz="1900" dirty="0" smtClean="0"/>
              <a:t>– </a:t>
            </a:r>
            <a:r>
              <a:rPr lang="fr-FR" sz="1900" b="1" dirty="0" smtClean="0"/>
              <a:t>Pierre Flodrops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0"/>
          </p:nvPr>
        </p:nvSpPr>
        <p:spPr>
          <a:xfrm>
            <a:off x="9336360" y="2129032"/>
            <a:ext cx="2808312" cy="3045525"/>
          </a:xfrm>
        </p:spPr>
        <p:txBody>
          <a:bodyPr>
            <a:noAutofit/>
          </a:bodyPr>
          <a:lstStyle/>
          <a:p>
            <a:r>
              <a:rPr lang="fr-FR" sz="2200" dirty="0" smtClean="0"/>
              <a:t>Client et</a:t>
            </a:r>
            <a:br>
              <a:rPr lang="fr-FR" sz="2200" dirty="0" smtClean="0"/>
            </a:br>
            <a:r>
              <a:rPr lang="fr-FR" sz="2200" dirty="0" smtClean="0"/>
              <a:t>Tuteur technique:</a:t>
            </a:r>
            <a:r>
              <a:rPr lang="fr-FR" sz="2200" smtClean="0"/>
              <a:t/>
            </a:r>
            <a:br>
              <a:rPr lang="fr-FR" sz="2200" smtClean="0"/>
            </a:br>
            <a:r>
              <a:rPr lang="fr-FR" sz="2200" b="1" smtClean="0"/>
              <a:t>M </a:t>
            </a:r>
            <a:r>
              <a:rPr lang="fr-FR" sz="2200" b="1" dirty="0" smtClean="0"/>
              <a:t>Pasquier </a:t>
            </a:r>
            <a:br>
              <a:rPr lang="fr-FR" sz="2200" b="1" dirty="0" smtClean="0"/>
            </a:br>
            <a:r>
              <a:rPr lang="fr-FR" sz="2200" b="1" dirty="0" smtClean="0"/>
              <a:t>(Polytech)</a:t>
            </a:r>
          </a:p>
          <a:p>
            <a:r>
              <a:rPr lang="fr-FR" sz="2200" dirty="0" smtClean="0"/>
              <a:t>Tutrice Industrielle:</a:t>
            </a:r>
            <a:br>
              <a:rPr lang="fr-FR" sz="2200" dirty="0" smtClean="0"/>
            </a:br>
            <a:r>
              <a:rPr lang="fr-FR" sz="2200" b="1" dirty="0" smtClean="0"/>
              <a:t>Mme </a:t>
            </a:r>
            <a:r>
              <a:rPr lang="fr-FR" sz="2200" b="1" dirty="0" err="1" smtClean="0"/>
              <a:t>Goi</a:t>
            </a:r>
            <a:endParaRPr lang="fr-FR" sz="2200" b="1" dirty="0" smtClean="0"/>
          </a:p>
        </p:txBody>
      </p:sp>
      <p:sp>
        <p:nvSpPr>
          <p:cNvPr id="6" name="Sous-titre 2"/>
          <p:cNvSpPr txBox="1">
            <a:spLocks/>
          </p:cNvSpPr>
          <p:nvPr/>
        </p:nvSpPr>
        <p:spPr bwMode="white">
          <a:xfrm>
            <a:off x="3057531" y="5911997"/>
            <a:ext cx="6480720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dirty="0" smtClean="0"/>
              <a:t>Polytech Clermont-Ferrand – Génie Electrique : Projet Industriel 2016-2017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90068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08"/>
    </mc:Choice>
    <mc:Fallback>
      <p:transition spd="slow" advTm="5070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Continuité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Carte fille: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Réaliser la création physique des cartes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Carte mère: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Des projets types existent et permettent de remplir les fonctions voulues (MLA)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Génération du fichier texte sur microcontrôleur père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dirty="0" smtClean="0"/>
              <a:t>Couche USB pour permettre le transfert du fichier de résultats</a:t>
            </a:r>
          </a:p>
          <a:p>
            <a:pPr marL="457200" lvl="1" indent="0">
              <a:buNone/>
            </a:pPr>
            <a:r>
              <a:rPr lang="fr-FR" dirty="0" smtClean="0"/>
              <a:t>Les </a:t>
            </a:r>
            <a:r>
              <a:rPr lang="fr-FR" dirty="0"/>
              <a:t>adapter sur la cible </a:t>
            </a:r>
            <a:r>
              <a:rPr lang="fr-FR" dirty="0" smtClean="0"/>
              <a:t>choisie</a:t>
            </a: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fr-FR" dirty="0" smtClean="0"/>
              <a:t>Exploitation: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Créer un script Matlab permettant la lecture du fichier de </a:t>
            </a:r>
            <a:r>
              <a:rPr lang="fr-FR" dirty="0" err="1" smtClean="0"/>
              <a:t>resultats</a:t>
            </a:r>
            <a:endParaRPr lang="fr-FR" dirty="0"/>
          </a:p>
          <a:p>
            <a:pPr marL="5715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6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315"/>
    </mc:Choice>
    <mc:Fallback>
      <p:transition spd="slow" advTm="8631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263352" y="1511477"/>
            <a:ext cx="5793916" cy="3970318"/>
            <a:chOff x="319486" y="657802"/>
            <a:chExt cx="5793916" cy="3970318"/>
          </a:xfrm>
        </p:grpSpPr>
        <p:sp>
          <p:nvSpPr>
            <p:cNvPr id="5" name="ZoneTexte 4"/>
            <p:cNvSpPr txBox="1"/>
            <p:nvPr/>
          </p:nvSpPr>
          <p:spPr>
            <a:xfrm>
              <a:off x="319486" y="657802"/>
              <a:ext cx="5793916" cy="397031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FR" dirty="0"/>
            </a:p>
            <a:p>
              <a:endParaRPr lang="fr-FR" dirty="0"/>
            </a:p>
            <a:p>
              <a:r>
                <a:rPr lang="fr-FR" dirty="0" smtClean="0"/>
                <a:t>Acquisition </a:t>
              </a:r>
              <a:r>
                <a:rPr lang="fr-FR" dirty="0"/>
                <a:t>R</a:t>
              </a:r>
              <a:r>
                <a:rPr lang="fr-FR" dirty="0" smtClean="0"/>
                <a:t>apide Multivoie: Permettre l’observation de plusieurs grandeurs physiques</a:t>
              </a:r>
            </a:p>
            <a:p>
              <a:endParaRPr lang="fr-FR" dirty="0"/>
            </a:p>
            <a:p>
              <a:endParaRPr lang="fr-FR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/>
                <a:t>Réalisation du cahier des charges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/>
                <a:t>Solution technique définitive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/>
                <a:t>Adaptation en tension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/>
                <a:t>Module de conversion générique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fr-FR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/>
                <a:t>Mauvaise estimation du temps prévu au départ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dirty="0" smtClean="0"/>
                <a:t>Manque de recul vis-à-vis des problèmes rencontrés</a:t>
              </a:r>
              <a:endParaRPr lang="fr-FR" dirty="0"/>
            </a:p>
          </p:txBody>
        </p:sp>
        <p:sp>
          <p:nvSpPr>
            <p:cNvPr id="4" name="Rectangle à coins arrondis 3"/>
            <p:cNvSpPr/>
            <p:nvPr/>
          </p:nvSpPr>
          <p:spPr>
            <a:xfrm>
              <a:off x="661270" y="861118"/>
              <a:ext cx="4752528" cy="3058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Projet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722178" y="1919976"/>
              <a:ext cx="4752528" cy="3058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Avancement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226534" y="1519903"/>
            <a:ext cx="5560490" cy="2308324"/>
            <a:chOff x="319486" y="3140968"/>
            <a:chExt cx="5560490" cy="2308324"/>
          </a:xfrm>
        </p:grpSpPr>
        <p:sp>
          <p:nvSpPr>
            <p:cNvPr id="16" name="ZoneTexte 15"/>
            <p:cNvSpPr txBox="1"/>
            <p:nvPr/>
          </p:nvSpPr>
          <p:spPr>
            <a:xfrm>
              <a:off x="319486" y="3140968"/>
              <a:ext cx="5560490" cy="230832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FR" dirty="0"/>
            </a:p>
            <a:p>
              <a:endParaRPr lang="fr-FR" dirty="0"/>
            </a:p>
            <a:p>
              <a:r>
                <a:rPr lang="fr-FR" dirty="0" smtClean="0">
                  <a:solidFill>
                    <a:srgbClr val="FF0000"/>
                  </a:solidFill>
                </a:rPr>
                <a:t>	Présentation de projet : 4 Janvier 2017</a:t>
              </a:r>
              <a:endParaRPr lang="fr-FR" dirty="0">
                <a:solidFill>
                  <a:srgbClr val="FF0000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fr-FR" dirty="0" smtClean="0"/>
            </a:p>
            <a:p>
              <a:endParaRPr lang="fr-FR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 smtClean="0"/>
                <a:t>Préparer la suite du projet en assurant les fonctions réalisées</a:t>
              </a:r>
              <a:endParaRPr lang="fr-FR" dirty="0"/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 smtClean="0"/>
                <a:t>Avancer sur les fonctions encore non-réalisées</a:t>
              </a:r>
              <a:endParaRPr lang="fr-FR" dirty="0" smtClean="0"/>
            </a:p>
          </p:txBody>
        </p:sp>
        <p:sp>
          <p:nvSpPr>
            <p:cNvPr id="17" name="Rectangle à coins arrondis 16"/>
            <p:cNvSpPr/>
            <p:nvPr/>
          </p:nvSpPr>
          <p:spPr>
            <a:xfrm>
              <a:off x="661270" y="4093848"/>
              <a:ext cx="4707656" cy="305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Objectifs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Rectangle à coins arrondis 17"/>
            <p:cNvSpPr/>
            <p:nvPr/>
          </p:nvSpPr>
          <p:spPr>
            <a:xfrm>
              <a:off x="661270" y="3297272"/>
              <a:ext cx="4707656" cy="30589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Prochaine RDV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1055440" y="226647"/>
            <a:ext cx="1015312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Conclusion et Bilan</a:t>
            </a:r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605136" y="4375910"/>
            <a:ext cx="4752528" cy="305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Justification du retard</a:t>
            </a:r>
            <a:endParaRPr lang="fr-FR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5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41"/>
    </mc:Choice>
    <mc:Fallback>
      <p:transition spd="slow" advTm="3774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9144000" cy="4176464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Avez-vous des questions?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86"/>
    </mc:Choice>
    <mc:Fallback>
      <p:transition spd="slow" advTm="568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677334" y="2045494"/>
            <a:ext cx="8596668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Contexte du projet</a:t>
            </a:r>
          </a:p>
          <a:p>
            <a:r>
              <a:rPr lang="fr-FR" sz="2400" dirty="0" smtClean="0"/>
              <a:t>Cahier </a:t>
            </a:r>
            <a:r>
              <a:rPr lang="fr-FR" sz="2400" dirty="0"/>
              <a:t>des </a:t>
            </a:r>
            <a:r>
              <a:rPr lang="fr-FR" sz="2400" dirty="0" smtClean="0"/>
              <a:t>charges et contraintes </a:t>
            </a:r>
            <a:endParaRPr lang="fr-FR" sz="2400" dirty="0"/>
          </a:p>
          <a:p>
            <a:r>
              <a:rPr lang="fr-FR" sz="2400" dirty="0" smtClean="0"/>
              <a:t>Solution technique retenue</a:t>
            </a:r>
          </a:p>
          <a:p>
            <a:r>
              <a:rPr lang="fr-FR" sz="2400" dirty="0" smtClean="0"/>
              <a:t>Avancement</a:t>
            </a:r>
          </a:p>
          <a:p>
            <a:r>
              <a:rPr lang="fr-FR" sz="2400" dirty="0" smtClean="0"/>
              <a:t>Exposé des résultats actuels</a:t>
            </a:r>
          </a:p>
          <a:p>
            <a:r>
              <a:rPr lang="fr-FR" sz="2400" dirty="0" smtClean="0"/>
              <a:t>Continuité du projet</a:t>
            </a:r>
          </a:p>
          <a:p>
            <a:r>
              <a:rPr lang="fr-FR" sz="2400" dirty="0" smtClean="0"/>
              <a:t>Conclusion et Bilan</a:t>
            </a:r>
            <a:endParaRPr lang="fr-FR" sz="24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447"/>
    </mc:Choice>
    <mc:Fallback>
      <p:transition spd="slow" advTm="9644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9376" y="1822423"/>
            <a:ext cx="10009112" cy="4267200"/>
          </a:xfrm>
        </p:spPr>
        <p:txBody>
          <a:bodyPr/>
          <a:lstStyle/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lvl="0" indent="0">
              <a:buNone/>
            </a:pPr>
            <a:r>
              <a:rPr lang="fr-FR" dirty="0">
                <a:solidFill>
                  <a:srgbClr val="404040"/>
                </a:solidFill>
                <a:ea typeface="Microsoft YaHei" pitchFamily="2"/>
              </a:rPr>
              <a:t>Observer l'évolution de plusieurs grandeurs physiques intervenant </a:t>
            </a:r>
            <a:r>
              <a:rPr lang="fr-FR" dirty="0" smtClean="0">
                <a:solidFill>
                  <a:srgbClr val="404040"/>
                </a:solidFill>
                <a:ea typeface="Microsoft YaHei" pitchFamily="2"/>
              </a:rPr>
              <a:t>sur </a:t>
            </a:r>
            <a:r>
              <a:rPr lang="fr-FR" dirty="0">
                <a:solidFill>
                  <a:srgbClr val="404040"/>
                </a:solidFill>
                <a:ea typeface="Microsoft YaHei" pitchFamily="2"/>
              </a:rPr>
              <a:t>un </a:t>
            </a:r>
            <a:r>
              <a:rPr lang="fr-FR" dirty="0" smtClean="0">
                <a:solidFill>
                  <a:srgbClr val="404040"/>
                </a:solidFill>
                <a:ea typeface="Microsoft YaHei" pitchFamily="2"/>
              </a:rPr>
              <a:t>moteur électrique triphasé</a:t>
            </a:r>
            <a:r>
              <a:rPr lang="fr-FR" dirty="0" smtClean="0">
                <a:sym typeface="Wingdings" panose="05000000000000000000" pitchFamily="2" charset="2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6 tensions simples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3 tensions de commande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4 courants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1 couple moteur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 smtClean="0">
                <a:sym typeface="Wingdings" panose="05000000000000000000" pitchFamily="2" charset="2"/>
              </a:rPr>
              <a:t>1 vitesse de rotation</a:t>
            </a:r>
          </a:p>
          <a:p>
            <a:pPr marL="57150" indent="0">
              <a:buNone/>
            </a:pP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BUT DU PROJET</a:t>
            </a:r>
          </a:p>
          <a:p>
            <a:pPr marL="57150" indent="0">
              <a:buNone/>
            </a:pPr>
            <a:r>
              <a:rPr lang="fr-FR" dirty="0" smtClean="0">
                <a:solidFill>
                  <a:schemeClr val="tx1"/>
                </a:solidFill>
                <a:sym typeface="Wingdings" panose="05000000000000000000" pitchFamily="2" charset="2"/>
              </a:rPr>
              <a:t>Permettre de valider une loi de commande appliquée sur un moteur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386"/>
    </mc:Choice>
    <mc:Fallback>
      <p:transition spd="slow" advTm="963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4038224"/>
            <a:ext cx="10285520" cy="2107554"/>
          </a:xfrm>
        </p:spPr>
        <p:txBody>
          <a:bodyPr numCol="2">
            <a:noAutofit/>
          </a:bodyPr>
          <a:lstStyle/>
          <a:p>
            <a:r>
              <a:rPr lang="fr-FR" sz="1600" dirty="0" smtClean="0"/>
              <a:t>Enregistrement de l’évolution de 15 grandeurs physiques </a:t>
            </a:r>
            <a:br>
              <a:rPr lang="fr-FR" sz="1600" dirty="0" smtClean="0"/>
            </a:br>
            <a:r>
              <a:rPr lang="fr-FR" sz="1600" dirty="0" smtClean="0"/>
              <a:t>(Tension, Courant, Vitesse, Puissance)</a:t>
            </a:r>
          </a:p>
          <a:p>
            <a:r>
              <a:rPr lang="fr-FR" sz="1600" dirty="0" smtClean="0"/>
              <a:t>Utiliser les capteurs fournis par le client</a:t>
            </a:r>
            <a:endParaRPr lang="fr-FR" sz="1600" dirty="0"/>
          </a:p>
          <a:p>
            <a:r>
              <a:rPr lang="fr-FR" sz="1600" dirty="0" smtClean="0"/>
              <a:t>Simultanéité des acquisitions</a:t>
            </a:r>
          </a:p>
          <a:p>
            <a:r>
              <a:rPr lang="fr-FR" sz="1600" dirty="0" smtClean="0"/>
              <a:t>Période d’acquisition : 2us </a:t>
            </a:r>
            <a:r>
              <a:rPr lang="fr-FR" sz="1200" dirty="0" smtClean="0"/>
              <a:t>max</a:t>
            </a:r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Précision des mesures : 2%</a:t>
            </a:r>
          </a:p>
          <a:p>
            <a:r>
              <a:rPr lang="fr-FR" sz="1600" dirty="0" smtClean="0"/>
              <a:t>Prendre en compte un signal de trigger </a:t>
            </a:r>
          </a:p>
          <a:p>
            <a:r>
              <a:rPr lang="fr-FR" sz="1600" dirty="0" smtClean="0"/>
              <a:t>Tracé de l’évolution temporelle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28248" y="6364155"/>
            <a:ext cx="683339" cy="365125"/>
          </a:xfrm>
        </p:spPr>
        <p:txBody>
          <a:bodyPr/>
          <a:lstStyle/>
          <a:p>
            <a:fld id="{E31375A4-56A4-47D6-9801-1991572033F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524000" y="4293096"/>
            <a:ext cx="1026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35361" y="1168087"/>
            <a:ext cx="10983213" cy="2651760"/>
            <a:chOff x="335361" y="1168087"/>
            <a:chExt cx="10983213" cy="2651760"/>
          </a:xfrm>
        </p:grpSpPr>
        <p:sp>
          <p:nvSpPr>
            <p:cNvPr id="9" name="Flèche droite 8"/>
            <p:cNvSpPr/>
            <p:nvPr/>
          </p:nvSpPr>
          <p:spPr>
            <a:xfrm>
              <a:off x="5222360" y="2101947"/>
              <a:ext cx="1566428" cy="782796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Projet</a:t>
              </a:r>
              <a:endParaRPr lang="fr-FR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054" y="1168087"/>
              <a:ext cx="4160520" cy="26517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1" y="2389710"/>
              <a:ext cx="1800200" cy="1171752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412" y="1384732"/>
              <a:ext cx="2471936" cy="18539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2172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84"/>
    </mc:Choice>
    <mc:Fallback>
      <p:transition spd="slow" advTm="110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175963"/>
            <a:ext cx="8596668" cy="1320800"/>
          </a:xfrm>
        </p:spPr>
        <p:txBody>
          <a:bodyPr/>
          <a:lstStyle/>
          <a:p>
            <a:r>
              <a:rPr lang="fr-FR"/>
              <a:t>Schéma fonctionnel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15480" y="980728"/>
            <a:ext cx="10585176" cy="48245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84725" y="1305294"/>
            <a:ext cx="1242203" cy="4224514"/>
            <a:chOff x="510799" y="1292718"/>
            <a:chExt cx="1242203" cy="4224514"/>
          </a:xfrm>
        </p:grpSpPr>
        <p:sp>
          <p:nvSpPr>
            <p:cNvPr id="6" name="Rectangle 5"/>
            <p:cNvSpPr/>
            <p:nvPr/>
          </p:nvSpPr>
          <p:spPr>
            <a:xfrm>
              <a:off x="510799" y="1292718"/>
              <a:ext cx="1242203" cy="40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Capteur 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0799" y="5109142"/>
              <a:ext cx="1242203" cy="40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Capteur 15</a:t>
              </a:r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1131901" y="1930400"/>
              <a:ext cx="0" cy="293876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1781494" y="1305294"/>
            <a:ext cx="1512168" cy="4224514"/>
            <a:chOff x="2207568" y="1292718"/>
            <a:chExt cx="1512168" cy="4224514"/>
          </a:xfrm>
        </p:grpSpPr>
        <p:sp>
          <p:nvSpPr>
            <p:cNvPr id="11" name="Rectangle 10"/>
            <p:cNvSpPr/>
            <p:nvPr/>
          </p:nvSpPr>
          <p:spPr>
            <a:xfrm>
              <a:off x="2207568" y="1292718"/>
              <a:ext cx="1512168" cy="40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Adaptation en tension 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7568" y="5109142"/>
              <a:ext cx="1512168" cy="40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Adaptation en tension 15</a:t>
              </a:r>
            </a:p>
          </p:txBody>
        </p:sp>
        <p:cxnSp>
          <p:nvCxnSpPr>
            <p:cNvPr id="13" name="Connecteur droit 12"/>
            <p:cNvCxnSpPr/>
            <p:nvPr/>
          </p:nvCxnSpPr>
          <p:spPr>
            <a:xfrm>
              <a:off x="2939658" y="1930400"/>
              <a:ext cx="0" cy="293876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cteur droit avec flèche 14"/>
          <p:cNvCxnSpPr>
            <a:stCxn id="6" idx="3"/>
            <a:endCxn id="11" idx="1"/>
          </p:cNvCxnSpPr>
          <p:nvPr/>
        </p:nvCxnSpPr>
        <p:spPr>
          <a:xfrm>
            <a:off x="1326928" y="1509339"/>
            <a:ext cx="454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8" idx="3"/>
            <a:endCxn id="12" idx="1"/>
          </p:cNvCxnSpPr>
          <p:nvPr/>
        </p:nvCxnSpPr>
        <p:spPr>
          <a:xfrm>
            <a:off x="1326928" y="5325763"/>
            <a:ext cx="454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231904" y="863786"/>
            <a:ext cx="0" cy="5204999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184232" y="836363"/>
            <a:ext cx="0" cy="5204999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46269" y="5925479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Carte mère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38499" y="5949280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Cartes filles</a:t>
            </a:r>
          </a:p>
        </p:txBody>
      </p:sp>
      <p:cxnSp>
        <p:nvCxnSpPr>
          <p:cNvPr id="29" name="Connecteur droit avec flèche 28"/>
          <p:cNvCxnSpPr>
            <a:stCxn id="11" idx="3"/>
            <a:endCxn id="26" idx="1"/>
          </p:cNvCxnSpPr>
          <p:nvPr/>
        </p:nvCxnSpPr>
        <p:spPr>
          <a:xfrm>
            <a:off x="3293662" y="1509339"/>
            <a:ext cx="27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2" idx="3"/>
            <a:endCxn id="27" idx="1"/>
          </p:cNvCxnSpPr>
          <p:nvPr/>
        </p:nvCxnSpPr>
        <p:spPr>
          <a:xfrm>
            <a:off x="3293662" y="5325763"/>
            <a:ext cx="27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e 41"/>
          <p:cNvGrpSpPr/>
          <p:nvPr/>
        </p:nvGrpSpPr>
        <p:grpSpPr>
          <a:xfrm>
            <a:off x="3563692" y="1305294"/>
            <a:ext cx="1512168" cy="4224514"/>
            <a:chOff x="3989766" y="1292718"/>
            <a:chExt cx="1512168" cy="4224514"/>
          </a:xfrm>
        </p:grpSpPr>
        <p:sp>
          <p:nvSpPr>
            <p:cNvPr id="26" name="Rectangle 25"/>
            <p:cNvSpPr/>
            <p:nvPr/>
          </p:nvSpPr>
          <p:spPr>
            <a:xfrm>
              <a:off x="3989766" y="1292718"/>
              <a:ext cx="1512168" cy="40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Echantillonnage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89766" y="5109142"/>
              <a:ext cx="1512168" cy="408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Echantillonnage</a:t>
              </a:r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4714880" y="1923441"/>
              <a:ext cx="0" cy="293876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5075860" y="1173149"/>
            <a:ext cx="2873327" cy="4464496"/>
            <a:chOff x="5700282" y="1167532"/>
            <a:chExt cx="2873327" cy="4464496"/>
          </a:xfrm>
        </p:grpSpPr>
        <p:sp>
          <p:nvSpPr>
            <p:cNvPr id="20" name="Rectangle 19"/>
            <p:cNvSpPr/>
            <p:nvPr/>
          </p:nvSpPr>
          <p:spPr>
            <a:xfrm>
              <a:off x="6061251" y="1167532"/>
              <a:ext cx="2512358" cy="44644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6456040" y="1292718"/>
              <a:ext cx="0" cy="4152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avec flèche 36"/>
            <p:cNvCxnSpPr>
              <a:stCxn id="26" idx="3"/>
            </p:cNvCxnSpPr>
            <p:nvPr/>
          </p:nvCxnSpPr>
          <p:spPr>
            <a:xfrm flipV="1">
              <a:off x="5700282" y="1496763"/>
              <a:ext cx="755758" cy="6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>
              <a:stCxn id="27" idx="3"/>
            </p:cNvCxnSpPr>
            <p:nvPr/>
          </p:nvCxnSpPr>
          <p:spPr>
            <a:xfrm flipV="1">
              <a:off x="5700282" y="5313187"/>
              <a:ext cx="755758" cy="6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>
              <a:off x="6928918" y="1641128"/>
              <a:ext cx="1512168" cy="779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/>
                <a:t>Gestion</a:t>
              </a:r>
            </a:p>
            <a:p>
              <a:pPr algn="ctr"/>
              <a:r>
                <a:rPr lang="fr-FR" sz="1400" dirty="0"/>
                <a:t>des échantillons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8918" y="3466286"/>
              <a:ext cx="1512168" cy="7797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Transfert des </a:t>
              </a:r>
              <a:r>
                <a:rPr lang="fr-FR" sz="1400" dirty="0" err="1" smtClean="0"/>
                <a:t>échantillions</a:t>
              </a:r>
              <a:endParaRPr lang="fr-FR" sz="1400" dirty="0"/>
            </a:p>
          </p:txBody>
        </p:sp>
        <p:cxnSp>
          <p:nvCxnSpPr>
            <p:cNvPr id="46" name="Connecteur droit avec flèche 45"/>
            <p:cNvCxnSpPr>
              <a:endCxn id="43" idx="1"/>
            </p:cNvCxnSpPr>
            <p:nvPr/>
          </p:nvCxnSpPr>
          <p:spPr>
            <a:xfrm>
              <a:off x="6456040" y="2031008"/>
              <a:ext cx="47287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>
              <a:stCxn id="43" idx="2"/>
              <a:endCxn id="44" idx="0"/>
            </p:cNvCxnSpPr>
            <p:nvPr/>
          </p:nvCxnSpPr>
          <p:spPr>
            <a:xfrm>
              <a:off x="7685002" y="2420888"/>
              <a:ext cx="0" cy="1045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9449298" y="5902431"/>
            <a:ext cx="172819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Logiciel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63" y="1305294"/>
            <a:ext cx="3265977" cy="405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2" name="Connecteur droit avec flèche 51"/>
          <p:cNvCxnSpPr/>
          <p:nvPr/>
        </p:nvCxnSpPr>
        <p:spPr>
          <a:xfrm>
            <a:off x="7811431" y="3858175"/>
            <a:ext cx="743379" cy="3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159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805"/>
    </mc:Choice>
    <mc:Fallback>
      <p:transition spd="slow" advTm="155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/>
              <a:t>Solution Technique Retenue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210978" y="3865233"/>
            <a:ext cx="29179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43183" y="3703373"/>
            <a:ext cx="7269409" cy="19138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57349" y="3833164"/>
            <a:ext cx="2568177" cy="718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résultats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562713" y="3825909"/>
            <a:ext cx="314480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45" y="4680219"/>
            <a:ext cx="1090579" cy="69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80" y="977052"/>
            <a:ext cx="9272253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21468" y="1175697"/>
            <a:ext cx="1402101" cy="632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5303795" y="1168506"/>
            <a:ext cx="2243517" cy="62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Connecteur droit avec flèche 28"/>
          <p:cNvCxnSpPr>
            <a:stCxn id="6" idx="3"/>
            <a:endCxn id="10" idx="1"/>
          </p:cNvCxnSpPr>
          <p:nvPr/>
        </p:nvCxnSpPr>
        <p:spPr>
          <a:xfrm flipV="1">
            <a:off x="3623569" y="1478590"/>
            <a:ext cx="1680226" cy="13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562713" y="1478590"/>
            <a:ext cx="5984599" cy="2707359"/>
          </a:xfrm>
          <a:prstGeom prst="bentConnector5">
            <a:avLst>
              <a:gd name="adj1" fmla="val -63482"/>
              <a:gd name="adj2" fmla="val 68698"/>
              <a:gd name="adj3" fmla="val 107312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707522" y="4185949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 flipV="1">
            <a:off x="8225526" y="4189269"/>
            <a:ext cx="985452" cy="3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048329" y="969653"/>
            <a:ext cx="173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 x15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120812" y="5201015"/>
            <a:ext cx="14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740182" y="1972630"/>
            <a:ext cx="1440160" cy="1109767"/>
            <a:chOff x="6816080" y="1980201"/>
            <a:chExt cx="1440160" cy="110976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 flipV="1">
            <a:off x="1269688" y="1491827"/>
            <a:ext cx="951780" cy="9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613656" y="4594393"/>
            <a:ext cx="1670451" cy="1022790"/>
            <a:chOff x="2127241" y="5036526"/>
            <a:chExt cx="1670451" cy="102279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91" y="5036526"/>
              <a:ext cx="873975" cy="553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2127241" y="5643818"/>
              <a:ext cx="16704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/>
                <a:t>Microcontrôleur </a:t>
              </a:r>
              <a:br>
                <a:rPr lang="fr-FR" sz="1050" b="1" dirty="0" smtClean="0"/>
              </a:br>
              <a:r>
                <a:rPr lang="fr-FR" sz="1050" b="1" dirty="0" smtClean="0"/>
                <a:t>père</a:t>
              </a:r>
              <a:endParaRPr lang="fr-FR" sz="1050" b="1" dirty="0"/>
            </a:p>
          </p:txBody>
        </p:sp>
      </p:grpSp>
      <p:sp>
        <p:nvSpPr>
          <p:cNvPr id="60" name="Flèche droite 59"/>
          <p:cNvSpPr/>
          <p:nvPr/>
        </p:nvSpPr>
        <p:spPr>
          <a:xfrm>
            <a:off x="3470248" y="2432377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6833494" y="2632898"/>
            <a:ext cx="892619" cy="10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8494721" y="4869410"/>
            <a:ext cx="1670451" cy="612597"/>
            <a:chOff x="4281215" y="4833387"/>
            <a:chExt cx="1670451" cy="612597"/>
          </a:xfrm>
        </p:grpSpPr>
        <p:sp>
          <p:nvSpPr>
            <p:cNvPr id="62" name="Flèche droite 61"/>
            <p:cNvSpPr/>
            <p:nvPr/>
          </p:nvSpPr>
          <p:spPr>
            <a:xfrm>
              <a:off x="4671760" y="4833387"/>
              <a:ext cx="1085979" cy="12827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281215" y="5030486"/>
              <a:ext cx="16704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/>
                <a:t>Communication</a:t>
              </a:r>
              <a:br>
                <a:rPr lang="fr-FR" sz="1050" b="1" dirty="0" smtClean="0"/>
              </a:br>
              <a:r>
                <a:rPr lang="fr-FR" sz="1050" b="1" dirty="0" smtClean="0"/>
                <a:t>USB</a:t>
              </a:r>
              <a:endParaRPr lang="fr-FR" sz="1050" b="1" dirty="0"/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342464" y="4797475"/>
            <a:ext cx="1563608" cy="588206"/>
            <a:chOff x="1126724" y="4797475"/>
            <a:chExt cx="1563608" cy="588206"/>
          </a:xfrm>
        </p:grpSpPr>
        <p:sp>
          <p:nvSpPr>
            <p:cNvPr id="63" name="Flèche droite 62"/>
            <p:cNvSpPr/>
            <p:nvPr/>
          </p:nvSpPr>
          <p:spPr>
            <a:xfrm>
              <a:off x="1573441" y="4797475"/>
              <a:ext cx="708151" cy="1527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126724" y="4924016"/>
              <a:ext cx="1563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Communication </a:t>
              </a:r>
              <a:br>
                <a:rPr lang="fr-FR" sz="1200" b="1" dirty="0" smtClean="0"/>
              </a:br>
              <a:r>
                <a:rPr lang="fr-FR" sz="1200" b="1" dirty="0" smtClean="0"/>
                <a:t>SPI</a:t>
              </a:r>
              <a:endParaRPr lang="fr-FR" sz="1200" b="1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89" y="1767444"/>
            <a:ext cx="787661" cy="78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ZoneTexte 45"/>
          <p:cNvSpPr txBox="1"/>
          <p:nvPr/>
        </p:nvSpPr>
        <p:spPr>
          <a:xfrm>
            <a:off x="6425553" y="2077369"/>
            <a:ext cx="15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Communication</a:t>
            </a:r>
            <a:br>
              <a:rPr lang="fr-FR" sz="1200" b="1" dirty="0" smtClean="0"/>
            </a:br>
            <a:r>
              <a:rPr lang="fr-FR" sz="1200" b="1" dirty="0" smtClean="0"/>
              <a:t> SPI</a:t>
            </a:r>
            <a:endParaRPr lang="fr-FR" sz="12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9210978" y="2578353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Module mémoire</a:t>
            </a:r>
            <a:br>
              <a:rPr lang="fr-FR" sz="1050" b="1" dirty="0" smtClean="0"/>
            </a:br>
            <a:r>
              <a:rPr lang="fr-FR" sz="1050" b="1" dirty="0" smtClean="0"/>
              <a:t>type FIFO</a:t>
            </a:r>
            <a:endParaRPr lang="fr-FR" sz="1050" b="1" dirty="0"/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57" y="4645163"/>
            <a:ext cx="1039240" cy="498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73" name="ZoneTexte 72"/>
          <p:cNvSpPr txBox="1"/>
          <p:nvPr/>
        </p:nvSpPr>
        <p:spPr>
          <a:xfrm>
            <a:off x="3110115" y="2086363"/>
            <a:ext cx="156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Tension 0-3.3V</a:t>
            </a:r>
            <a:endParaRPr lang="fr-FR" sz="1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163043" y="5168283"/>
            <a:ext cx="16704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Fonction </a:t>
            </a:r>
            <a:br>
              <a:rPr lang="fr-FR" sz="1050" b="1" dirty="0" smtClean="0"/>
            </a:br>
            <a:r>
              <a:rPr lang="fr-FR" sz="1050" b="1" dirty="0" smtClean="0"/>
              <a:t>USB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404763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6"/>
    </mc:Choice>
    <mc:Fallback>
      <p:transition spd="slow" advTm="32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516278"/>
            <a:ext cx="8596668" cy="1320800"/>
          </a:xfrm>
        </p:spPr>
        <p:txBody>
          <a:bodyPr/>
          <a:lstStyle/>
          <a:p>
            <a:r>
              <a:rPr lang="fr-FR" dirty="0" smtClean="0"/>
              <a:t>WBS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1058874"/>
            <a:ext cx="11881317" cy="49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774"/>
    </mc:Choice>
    <mc:Fallback>
      <p:transition spd="slow" advTm="1417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59016"/>
            <a:ext cx="8596668" cy="1320800"/>
          </a:xfrm>
        </p:spPr>
        <p:txBody>
          <a:bodyPr/>
          <a:lstStyle/>
          <a:p>
            <a:r>
              <a:rPr lang="fr-FR" dirty="0" smtClean="0"/>
              <a:t>Gantt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69578"/>
            <a:ext cx="11259202" cy="507178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3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83"/>
    </mc:Choice>
    <mc:Fallback>
      <p:transition spd="slow" advTm="8208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536" y="209474"/>
            <a:ext cx="8596668" cy="1320800"/>
          </a:xfrm>
        </p:spPr>
        <p:txBody>
          <a:bodyPr/>
          <a:lstStyle/>
          <a:p>
            <a:r>
              <a:rPr lang="fr-FR" dirty="0" smtClean="0"/>
              <a:t>Exposé des résultats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1" y="1177264"/>
            <a:ext cx="1165597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9175353" y="3882610"/>
            <a:ext cx="291799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Lire et exploiter les données (affichage et calcul) 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>
            <a:off x="1343183" y="3703373"/>
            <a:ext cx="7269409" cy="19138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657349" y="3833164"/>
            <a:ext cx="2568177" cy="718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Générer un fichier de résultats (fichier .</a:t>
            </a:r>
            <a:r>
              <a:rPr lang="fr-FR" sz="1600" dirty="0" err="1" smtClean="0"/>
              <a:t>txt</a:t>
            </a:r>
            <a:r>
              <a:rPr lang="fr-FR" sz="1600" dirty="0" smtClean="0"/>
              <a:t>)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1562713" y="3825909"/>
            <a:ext cx="314480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Gestion des données acquises</a:t>
            </a:r>
            <a:br>
              <a:rPr lang="fr-FR" sz="1600" dirty="0" smtClean="0"/>
            </a:br>
            <a:r>
              <a:rPr lang="fr-FR" sz="1600" dirty="0" smtClean="0"/>
              <a:t>(stockage et transfert)</a:t>
            </a:r>
            <a:endParaRPr lang="fr-FR" sz="16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45" y="4680219"/>
            <a:ext cx="1090579" cy="695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1415480" y="977052"/>
            <a:ext cx="9272253" cy="21100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221468" y="1175697"/>
            <a:ext cx="1402101" cy="632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Adaptation en Tension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5303795" y="1168506"/>
            <a:ext cx="2243517" cy="620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Conversion </a:t>
            </a:r>
            <a:br>
              <a:rPr lang="fr-FR" sz="1600" dirty="0" smtClean="0"/>
            </a:br>
            <a:r>
              <a:rPr lang="fr-FR" sz="1600" dirty="0" smtClean="0"/>
              <a:t>Analogique Numérique 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10" y="1938718"/>
            <a:ext cx="1374291" cy="93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Connecteur droit avec flèche 28"/>
          <p:cNvCxnSpPr>
            <a:stCxn id="6" idx="3"/>
            <a:endCxn id="10" idx="1"/>
          </p:cNvCxnSpPr>
          <p:nvPr/>
        </p:nvCxnSpPr>
        <p:spPr>
          <a:xfrm flipV="1">
            <a:off x="3623569" y="1478590"/>
            <a:ext cx="1680226" cy="13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10" idx="3"/>
            <a:endCxn id="13" idx="1"/>
          </p:cNvCxnSpPr>
          <p:nvPr/>
        </p:nvCxnSpPr>
        <p:spPr>
          <a:xfrm flipH="1">
            <a:off x="1562713" y="1478590"/>
            <a:ext cx="5984599" cy="2707359"/>
          </a:xfrm>
          <a:prstGeom prst="bentConnector5">
            <a:avLst>
              <a:gd name="adj1" fmla="val -63482"/>
              <a:gd name="adj2" fmla="val 68698"/>
              <a:gd name="adj3" fmla="val 107312"/>
            </a:avLst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stCxn id="13" idx="3"/>
            <a:endCxn id="12" idx="1"/>
          </p:cNvCxnSpPr>
          <p:nvPr/>
        </p:nvCxnSpPr>
        <p:spPr>
          <a:xfrm>
            <a:off x="4707522" y="4185949"/>
            <a:ext cx="949827" cy="66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12" idx="3"/>
            <a:endCxn id="11" idx="1"/>
          </p:cNvCxnSpPr>
          <p:nvPr/>
        </p:nvCxnSpPr>
        <p:spPr>
          <a:xfrm>
            <a:off x="8225526" y="4192590"/>
            <a:ext cx="949827" cy="140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9048329" y="969653"/>
            <a:ext cx="173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Fille x15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349141" y="5201015"/>
            <a:ext cx="146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 Mère</a:t>
            </a:r>
            <a:endParaRPr lang="fr-FR" dirty="0"/>
          </a:p>
        </p:txBody>
      </p:sp>
      <p:grpSp>
        <p:nvGrpSpPr>
          <p:cNvPr id="26" name="Groupe 25"/>
          <p:cNvGrpSpPr/>
          <p:nvPr/>
        </p:nvGrpSpPr>
        <p:grpSpPr>
          <a:xfrm>
            <a:off x="4740182" y="1972630"/>
            <a:ext cx="1440160" cy="1109767"/>
            <a:chOff x="6816080" y="1980201"/>
            <a:chExt cx="1440160" cy="1109767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226" y="1980201"/>
              <a:ext cx="1019577" cy="772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ZoneTexte 24"/>
            <p:cNvSpPr txBox="1"/>
            <p:nvPr/>
          </p:nvSpPr>
          <p:spPr>
            <a:xfrm>
              <a:off x="6816080" y="2836052"/>
              <a:ext cx="14401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b="1" dirty="0" smtClean="0"/>
                <a:t>Microcontrôleur fils</a:t>
              </a:r>
              <a:endParaRPr lang="fr-FR" sz="1050" b="1" dirty="0"/>
            </a:p>
          </p:txBody>
        </p:sp>
      </p:grpSp>
      <p:cxnSp>
        <p:nvCxnSpPr>
          <p:cNvPr id="36" name="Connecteur droit avec flèche 35"/>
          <p:cNvCxnSpPr>
            <a:stCxn id="5" idx="3"/>
            <a:endCxn id="6" idx="1"/>
          </p:cNvCxnSpPr>
          <p:nvPr/>
        </p:nvCxnSpPr>
        <p:spPr>
          <a:xfrm flipV="1">
            <a:off x="1269688" y="1491827"/>
            <a:ext cx="951780" cy="9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/>
          <p:cNvGrpSpPr/>
          <p:nvPr/>
        </p:nvGrpSpPr>
        <p:grpSpPr>
          <a:xfrm>
            <a:off x="2613656" y="4594393"/>
            <a:ext cx="1670451" cy="1022790"/>
            <a:chOff x="2127241" y="5036526"/>
            <a:chExt cx="1670451" cy="1022790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591" y="5036526"/>
              <a:ext cx="873975" cy="5532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5" name="ZoneTexte 54"/>
            <p:cNvSpPr txBox="1"/>
            <p:nvPr/>
          </p:nvSpPr>
          <p:spPr>
            <a:xfrm>
              <a:off x="2127241" y="5643818"/>
              <a:ext cx="16704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/>
                <a:t>Microcontrôleur </a:t>
              </a:r>
              <a:br>
                <a:rPr lang="fr-FR" sz="1050" b="1" dirty="0" smtClean="0"/>
              </a:br>
              <a:r>
                <a:rPr lang="fr-FR" sz="1050" b="1" dirty="0" smtClean="0"/>
                <a:t>père</a:t>
              </a:r>
              <a:endParaRPr lang="fr-FR" sz="1050" b="1" dirty="0"/>
            </a:p>
          </p:txBody>
        </p:sp>
      </p:grpSp>
      <p:sp>
        <p:nvSpPr>
          <p:cNvPr id="60" name="Flèche droite 59"/>
          <p:cNvSpPr/>
          <p:nvPr/>
        </p:nvSpPr>
        <p:spPr>
          <a:xfrm>
            <a:off x="3470248" y="2432377"/>
            <a:ext cx="708151" cy="152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lèche droite 64"/>
          <p:cNvSpPr/>
          <p:nvPr/>
        </p:nvSpPr>
        <p:spPr>
          <a:xfrm>
            <a:off x="6833494" y="2632898"/>
            <a:ext cx="892619" cy="101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5" name="Groupe 74"/>
          <p:cNvGrpSpPr/>
          <p:nvPr/>
        </p:nvGrpSpPr>
        <p:grpSpPr>
          <a:xfrm>
            <a:off x="4281215" y="4806580"/>
            <a:ext cx="1670451" cy="639404"/>
            <a:chOff x="4281215" y="4806580"/>
            <a:chExt cx="1670451" cy="639404"/>
          </a:xfrm>
        </p:grpSpPr>
        <p:sp>
          <p:nvSpPr>
            <p:cNvPr id="62" name="Flèche droite 61"/>
            <p:cNvSpPr/>
            <p:nvPr/>
          </p:nvSpPr>
          <p:spPr>
            <a:xfrm>
              <a:off x="4368508" y="4806580"/>
              <a:ext cx="1389231" cy="1550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4281215" y="5030486"/>
              <a:ext cx="167045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smtClean="0"/>
                <a:t>Communication</a:t>
              </a:r>
              <a:br>
                <a:rPr lang="fr-FR" sz="1050" b="1" dirty="0" smtClean="0"/>
              </a:br>
              <a:r>
                <a:rPr lang="fr-FR" sz="1050" b="1" dirty="0" smtClean="0"/>
                <a:t>USB</a:t>
              </a:r>
              <a:endParaRPr lang="fr-FR" sz="1050" b="1" dirty="0"/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126724" y="4797475"/>
            <a:ext cx="1563608" cy="588206"/>
            <a:chOff x="1126724" y="4797475"/>
            <a:chExt cx="1563608" cy="588206"/>
          </a:xfrm>
        </p:grpSpPr>
        <p:sp>
          <p:nvSpPr>
            <p:cNvPr id="63" name="Flèche droite 62"/>
            <p:cNvSpPr/>
            <p:nvPr/>
          </p:nvSpPr>
          <p:spPr>
            <a:xfrm>
              <a:off x="1573441" y="4797475"/>
              <a:ext cx="708151" cy="15272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126724" y="4924016"/>
              <a:ext cx="1563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Communication </a:t>
              </a:r>
              <a:br>
                <a:rPr lang="fr-FR" sz="1200" b="1" dirty="0" smtClean="0"/>
              </a:br>
              <a:r>
                <a:rPr lang="fr-FR" sz="1200" b="1" dirty="0" smtClean="0"/>
                <a:t>SPI</a:t>
              </a:r>
              <a:endParaRPr lang="fr-FR" sz="1200" b="1" dirty="0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767" y="1767723"/>
            <a:ext cx="787661" cy="787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ZoneTexte 45"/>
          <p:cNvSpPr txBox="1"/>
          <p:nvPr/>
        </p:nvSpPr>
        <p:spPr>
          <a:xfrm>
            <a:off x="6425553" y="2077369"/>
            <a:ext cx="156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Communication</a:t>
            </a:r>
            <a:br>
              <a:rPr lang="fr-FR" sz="1200" b="1" dirty="0" smtClean="0"/>
            </a:br>
            <a:r>
              <a:rPr lang="fr-FR" sz="1200" b="1" dirty="0" smtClean="0"/>
              <a:t> SPI</a:t>
            </a:r>
            <a:endParaRPr lang="fr-FR" sz="12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9210978" y="2578353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dirty="0" smtClean="0"/>
              <a:t>Module mémoire</a:t>
            </a:r>
            <a:br>
              <a:rPr lang="fr-FR" sz="1050" b="1" dirty="0" smtClean="0"/>
            </a:br>
            <a:r>
              <a:rPr lang="fr-FR" sz="1050" b="1" dirty="0" smtClean="0"/>
              <a:t>type FIFO</a:t>
            </a:r>
            <a:endParaRPr lang="fr-FR" sz="1050" b="1" dirty="0"/>
          </a:p>
        </p:txBody>
      </p:sp>
      <p:pic>
        <p:nvPicPr>
          <p:cNvPr id="69" name="Imag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61" y="4667391"/>
            <a:ext cx="1039240" cy="498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73" name="ZoneTexte 72"/>
          <p:cNvSpPr txBox="1"/>
          <p:nvPr/>
        </p:nvSpPr>
        <p:spPr>
          <a:xfrm>
            <a:off x="3110115" y="2086363"/>
            <a:ext cx="1563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Tension 0-3.3V</a:t>
            </a:r>
            <a:endParaRPr lang="fr-FR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3448881" y="1036707"/>
            <a:ext cx="10468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fr-FR" sz="7200" b="1" dirty="0" smtClean="0">
                <a:ln/>
                <a:solidFill>
                  <a:schemeClr val="accent3"/>
                </a:solidFill>
              </a:rPr>
              <a:t> </a:t>
            </a:r>
            <a:endParaRPr lang="fr-FR" sz="7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63001" y="1052100"/>
            <a:ext cx="10468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685800" indent="-685800" algn="ctr">
              <a:buFont typeface="Wingdings" panose="05000000000000000000" pitchFamily="2" charset="2"/>
              <a:buChar char="ü"/>
            </a:pPr>
            <a:r>
              <a:rPr lang="fr-FR" sz="7200" b="1" dirty="0">
                <a:ln/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16" name="Multiplication 15"/>
          <p:cNvSpPr/>
          <p:nvPr/>
        </p:nvSpPr>
        <p:spPr>
          <a:xfrm>
            <a:off x="4426219" y="3407000"/>
            <a:ext cx="627925" cy="68231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Multiplication 43"/>
          <p:cNvSpPr/>
          <p:nvPr/>
        </p:nvSpPr>
        <p:spPr>
          <a:xfrm>
            <a:off x="7917650" y="3345190"/>
            <a:ext cx="627925" cy="68231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Multiplication 44"/>
          <p:cNvSpPr/>
          <p:nvPr/>
        </p:nvSpPr>
        <p:spPr>
          <a:xfrm>
            <a:off x="11476098" y="3362215"/>
            <a:ext cx="627925" cy="68231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88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11"/>
    </mc:Choice>
    <mc:Fallback>
      <p:transition spd="slow" advTm="6181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5.5|12.1|22.5|15.9|18|10.6|29.4|10.1"/>
</p:tagLst>
</file>

<file path=ppt/theme/theme1.xml><?xml version="1.0" encoding="utf-8"?>
<a:theme xmlns:a="http://schemas.openxmlformats.org/drawingml/2006/main" name="Facet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TechComputer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472324-6816-447D-A73C-4FA00160DF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350</Words>
  <Application>Microsoft Office PowerPoint</Application>
  <PresentationFormat>Grand écran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Candara</vt:lpstr>
      <vt:lpstr>Trebuchet MS</vt:lpstr>
      <vt:lpstr>Wingdings</vt:lpstr>
      <vt:lpstr>Wingdings 3</vt:lpstr>
      <vt:lpstr>Facette</vt:lpstr>
      <vt:lpstr>Acquisition Rapide Multivoies</vt:lpstr>
      <vt:lpstr>Plan</vt:lpstr>
      <vt:lpstr>Contexte du projet</vt:lpstr>
      <vt:lpstr>Cahier des charges</vt:lpstr>
      <vt:lpstr>Schéma fonctionnel</vt:lpstr>
      <vt:lpstr>Solution Technique Retenue </vt:lpstr>
      <vt:lpstr>WBS </vt:lpstr>
      <vt:lpstr>Gantt</vt:lpstr>
      <vt:lpstr>Exposé des résultats</vt:lpstr>
      <vt:lpstr>Continuité du projet</vt:lpstr>
      <vt:lpstr>Présentation PowerPoint</vt:lpstr>
      <vt:lpstr> Merci de votre attention  Avez-vous des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2016-03-10T08:26:46Z</dcterms:created>
  <dcterms:modified xsi:type="dcterms:W3CDTF">2016-12-14T17:59:17Z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