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33"/>
  </p:notesMasterIdLst>
  <p:handoutMasterIdLst>
    <p:handoutMasterId r:id="rId34"/>
  </p:handoutMasterIdLst>
  <p:sldIdLst>
    <p:sldId id="276" r:id="rId3"/>
    <p:sldId id="265" r:id="rId4"/>
    <p:sldId id="335" r:id="rId5"/>
    <p:sldId id="336" r:id="rId6"/>
    <p:sldId id="337" r:id="rId7"/>
    <p:sldId id="343" r:id="rId8"/>
    <p:sldId id="357" r:id="rId9"/>
    <p:sldId id="349" r:id="rId10"/>
    <p:sldId id="344" r:id="rId11"/>
    <p:sldId id="350" r:id="rId12"/>
    <p:sldId id="345" r:id="rId13"/>
    <p:sldId id="351" r:id="rId14"/>
    <p:sldId id="346" r:id="rId15"/>
    <p:sldId id="352" r:id="rId16"/>
    <p:sldId id="347" r:id="rId17"/>
    <p:sldId id="339" r:id="rId18"/>
    <p:sldId id="358" r:id="rId19"/>
    <p:sldId id="353" r:id="rId20"/>
    <p:sldId id="355" r:id="rId21"/>
    <p:sldId id="340" r:id="rId22"/>
    <p:sldId id="302" r:id="rId23"/>
    <p:sldId id="290" r:id="rId24"/>
    <p:sldId id="278" r:id="rId25"/>
    <p:sldId id="319" r:id="rId26"/>
    <p:sldId id="334" r:id="rId27"/>
    <p:sldId id="317" r:id="rId28"/>
    <p:sldId id="320" r:id="rId29"/>
    <p:sldId id="322" r:id="rId30"/>
    <p:sldId id="332" r:id="rId31"/>
    <p:sldId id="33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96" autoAdjust="0"/>
    <p:restoredTop sz="94660"/>
  </p:normalViewPr>
  <p:slideViewPr>
    <p:cSldViewPr>
      <p:cViewPr varScale="1">
        <p:scale>
          <a:sx n="88" d="100"/>
          <a:sy n="88" d="100"/>
        </p:scale>
        <p:origin x="586" y="62"/>
      </p:cViewPr>
      <p:guideLst>
        <p:guide orient="horz" pos="2160"/>
        <p:guide pos="3840"/>
      </p:guideLst>
    </p:cSldViewPr>
  </p:slideViewPr>
  <p:notesTextViewPr>
    <p:cViewPr>
      <p:scale>
        <a:sx n="1" d="1"/>
        <a:sy n="1" d="1"/>
      </p:scale>
      <p:origin x="0" y="0"/>
    </p:cViewPr>
  </p:notesTextViewPr>
  <p:notesViewPr>
    <p:cSldViewPr showGuide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9775B-2065-4DA5-BA16-541EF208CFC9}"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fr-FR"/>
        </a:p>
      </dgm:t>
    </dgm:pt>
    <dgm:pt modelId="{509D4ED9-6404-4F3B-BE25-AFA0E2921BB2}">
      <dgm:prSet phldrT="[Texte]"/>
      <dgm:spPr/>
      <dgm:t>
        <a:bodyPr/>
        <a:lstStyle/>
        <a:p>
          <a:r>
            <a:rPr lang="fr-FR" dirty="0" smtClean="0"/>
            <a:t>Acquisition</a:t>
          </a:r>
          <a:endParaRPr lang="fr-FR" dirty="0"/>
        </a:p>
      </dgm:t>
    </dgm:pt>
    <dgm:pt modelId="{C0862AC1-EEFE-4973-A239-EF4612C0CE6D}" type="parTrans" cxnId="{7E20D980-51F2-4912-B465-5C91C1F49F8E}">
      <dgm:prSet/>
      <dgm:spPr/>
      <dgm:t>
        <a:bodyPr/>
        <a:lstStyle/>
        <a:p>
          <a:endParaRPr lang="fr-FR"/>
        </a:p>
      </dgm:t>
    </dgm:pt>
    <dgm:pt modelId="{5668B5DD-D868-4BB6-88B0-4FF889EAC2F1}" type="sibTrans" cxnId="{7E20D980-51F2-4912-B465-5C91C1F49F8E}">
      <dgm:prSet/>
      <dgm:spPr/>
      <dgm:t>
        <a:bodyPr/>
        <a:lstStyle/>
        <a:p>
          <a:endParaRPr lang="fr-FR"/>
        </a:p>
      </dgm:t>
    </dgm:pt>
    <dgm:pt modelId="{553FB184-2D0F-42E2-8841-684342A10D56}">
      <dgm:prSet phldrT="[Texte]"/>
      <dgm:spPr/>
      <dgm:t>
        <a:bodyPr/>
        <a:lstStyle/>
        <a:p>
          <a:r>
            <a:rPr lang="fr-FR" dirty="0" smtClean="0"/>
            <a:t>Mémorisation</a:t>
          </a:r>
          <a:endParaRPr lang="fr-FR" dirty="0"/>
        </a:p>
      </dgm:t>
    </dgm:pt>
    <dgm:pt modelId="{FB6B7502-09E9-4EA8-887C-BF0376BD0276}" type="parTrans" cxnId="{297E6352-E95F-47F8-ABFB-7F0B608E156B}">
      <dgm:prSet/>
      <dgm:spPr/>
      <dgm:t>
        <a:bodyPr/>
        <a:lstStyle/>
        <a:p>
          <a:endParaRPr lang="fr-FR"/>
        </a:p>
      </dgm:t>
    </dgm:pt>
    <dgm:pt modelId="{A7549447-6CAE-43E5-88F3-D9F4CA1D4AB8}" type="sibTrans" cxnId="{297E6352-E95F-47F8-ABFB-7F0B608E156B}">
      <dgm:prSet/>
      <dgm:spPr/>
      <dgm:t>
        <a:bodyPr/>
        <a:lstStyle/>
        <a:p>
          <a:endParaRPr lang="fr-FR"/>
        </a:p>
      </dgm:t>
    </dgm:pt>
    <dgm:pt modelId="{B83647A1-B854-4CA7-8E3F-482482B42D08}">
      <dgm:prSet phldrT="[Texte]"/>
      <dgm:spPr/>
      <dgm:t>
        <a:bodyPr/>
        <a:lstStyle/>
        <a:p>
          <a:r>
            <a:rPr lang="fr-FR" dirty="0" smtClean="0"/>
            <a:t>Mémorisation ordonnée des résultats des conversions exploités ultérieurement</a:t>
          </a:r>
          <a:endParaRPr lang="fr-FR" dirty="0"/>
        </a:p>
      </dgm:t>
    </dgm:pt>
    <dgm:pt modelId="{252B9574-D8D3-4B3B-B4DA-88FF15FE923A}" type="parTrans" cxnId="{E5F4EDCA-2C9D-4F9E-9F6D-775280608317}">
      <dgm:prSet/>
      <dgm:spPr/>
      <dgm:t>
        <a:bodyPr/>
        <a:lstStyle/>
        <a:p>
          <a:endParaRPr lang="fr-FR"/>
        </a:p>
      </dgm:t>
    </dgm:pt>
    <dgm:pt modelId="{E3BD70C0-0E59-40C3-8DDB-A6B05BCCF3DE}" type="sibTrans" cxnId="{E5F4EDCA-2C9D-4F9E-9F6D-775280608317}">
      <dgm:prSet/>
      <dgm:spPr/>
      <dgm:t>
        <a:bodyPr/>
        <a:lstStyle/>
        <a:p>
          <a:endParaRPr lang="fr-FR"/>
        </a:p>
      </dgm:t>
    </dgm:pt>
    <dgm:pt modelId="{1DF7E966-99D7-40BC-9E8D-6D09C66BDA32}">
      <dgm:prSet phldrT="[Texte]"/>
      <dgm:spPr/>
      <dgm:t>
        <a:bodyPr/>
        <a:lstStyle/>
        <a:p>
          <a:r>
            <a:rPr lang="fr-FR" dirty="0" smtClean="0"/>
            <a:t>Affichage </a:t>
          </a:r>
          <a:br>
            <a:rPr lang="fr-FR" dirty="0" smtClean="0"/>
          </a:br>
          <a:r>
            <a:rPr lang="fr-FR" dirty="0" smtClean="0"/>
            <a:t>Graphique</a:t>
          </a:r>
          <a:endParaRPr lang="fr-FR" dirty="0"/>
        </a:p>
      </dgm:t>
    </dgm:pt>
    <dgm:pt modelId="{8B619C09-4817-4869-B1B0-32EC36C89BEE}" type="parTrans" cxnId="{0B41875D-C2FB-4B9F-BADF-623A0BC2251C}">
      <dgm:prSet/>
      <dgm:spPr/>
      <dgm:t>
        <a:bodyPr/>
        <a:lstStyle/>
        <a:p>
          <a:endParaRPr lang="fr-FR"/>
        </a:p>
      </dgm:t>
    </dgm:pt>
    <dgm:pt modelId="{9CF71E5B-A55A-4D02-8A2F-405286400C0B}" type="sibTrans" cxnId="{0B41875D-C2FB-4B9F-BADF-623A0BC2251C}">
      <dgm:prSet/>
      <dgm:spPr/>
      <dgm:t>
        <a:bodyPr/>
        <a:lstStyle/>
        <a:p>
          <a:endParaRPr lang="fr-FR"/>
        </a:p>
      </dgm:t>
    </dgm:pt>
    <dgm:pt modelId="{0FB0E4F7-C83B-4D7A-A2CE-C470CDFB81B7}">
      <dgm:prSet phldrT="[Texte]"/>
      <dgm:spPr/>
      <dgm:t>
        <a:bodyPr/>
        <a:lstStyle/>
        <a:p>
          <a:r>
            <a:rPr lang="fr-FR" dirty="0" smtClean="0"/>
            <a:t>Affichage sur ordinateur (Matlab) de l’évolution des grandeurs</a:t>
          </a:r>
          <a:endParaRPr lang="fr-FR" dirty="0"/>
        </a:p>
      </dgm:t>
    </dgm:pt>
    <dgm:pt modelId="{E2DE285C-DF52-4C4B-B1ED-DBF4AAFB43BB}" type="parTrans" cxnId="{C271B5D8-0371-4FF4-87B7-221A739C4206}">
      <dgm:prSet/>
      <dgm:spPr/>
      <dgm:t>
        <a:bodyPr/>
        <a:lstStyle/>
        <a:p>
          <a:endParaRPr lang="fr-FR"/>
        </a:p>
      </dgm:t>
    </dgm:pt>
    <dgm:pt modelId="{4EE80FE3-BB1D-4771-BB7F-DF0CBE9DE05E}" type="sibTrans" cxnId="{C271B5D8-0371-4FF4-87B7-221A739C4206}">
      <dgm:prSet/>
      <dgm:spPr/>
      <dgm:t>
        <a:bodyPr/>
        <a:lstStyle/>
        <a:p>
          <a:endParaRPr lang="fr-FR"/>
        </a:p>
      </dgm:t>
    </dgm:pt>
    <dgm:pt modelId="{0294733E-929F-4966-B391-567E9AC6C826}">
      <dgm:prSet/>
      <dgm:spPr/>
      <dgm:t>
        <a:bodyPr/>
        <a:lstStyle/>
        <a:p>
          <a:r>
            <a:rPr lang="fr-FR" dirty="0" smtClean="0"/>
            <a:t>Conversion</a:t>
          </a:r>
          <a:endParaRPr lang="fr-FR" dirty="0"/>
        </a:p>
      </dgm:t>
    </dgm:pt>
    <dgm:pt modelId="{1A11EDF3-2558-4A2D-A1A2-B3A2E8AEE056}" type="parTrans" cxnId="{D443B71F-853C-44BD-9C60-F7248C982257}">
      <dgm:prSet/>
      <dgm:spPr/>
      <dgm:t>
        <a:bodyPr/>
        <a:lstStyle/>
        <a:p>
          <a:endParaRPr lang="fr-FR"/>
        </a:p>
      </dgm:t>
    </dgm:pt>
    <dgm:pt modelId="{9EA3E5ED-BF4B-4DAF-A315-BCE92EEE1D89}" type="sibTrans" cxnId="{D443B71F-853C-44BD-9C60-F7248C982257}">
      <dgm:prSet/>
      <dgm:spPr/>
      <dgm:t>
        <a:bodyPr/>
        <a:lstStyle/>
        <a:p>
          <a:endParaRPr lang="fr-FR"/>
        </a:p>
      </dgm:t>
    </dgm:pt>
    <dgm:pt modelId="{8060A85B-26E2-4B79-A13D-12835682A5CA}">
      <dgm:prSet/>
      <dgm:spPr/>
      <dgm:t>
        <a:bodyPr/>
        <a:lstStyle/>
        <a:p>
          <a:r>
            <a:rPr lang="fr-FR" dirty="0" smtClean="0"/>
            <a:t>Convertir rapidement les grandeurs acquises tout en respectant une erreur relative &lt; 2%</a:t>
          </a:r>
          <a:endParaRPr lang="fr-FR" dirty="0"/>
        </a:p>
      </dgm:t>
    </dgm:pt>
    <dgm:pt modelId="{CC3F4DF7-A383-4226-86A3-F0AD2E01ADF3}" type="parTrans" cxnId="{DF5E64C7-AC61-4A35-B2B3-F67B81499BCA}">
      <dgm:prSet/>
      <dgm:spPr/>
      <dgm:t>
        <a:bodyPr/>
        <a:lstStyle/>
        <a:p>
          <a:endParaRPr lang="fr-FR"/>
        </a:p>
      </dgm:t>
    </dgm:pt>
    <dgm:pt modelId="{63C96E56-B72D-46A5-8F56-77467CFD23DF}" type="sibTrans" cxnId="{DF5E64C7-AC61-4A35-B2B3-F67B81499BCA}">
      <dgm:prSet/>
      <dgm:spPr/>
      <dgm:t>
        <a:bodyPr/>
        <a:lstStyle/>
        <a:p>
          <a:endParaRPr lang="fr-FR"/>
        </a:p>
      </dgm:t>
    </dgm:pt>
    <dgm:pt modelId="{AFE11234-6A2F-478E-AE62-7C682DE1F275}">
      <dgm:prSet phldrT="[Texte]"/>
      <dgm:spPr/>
      <dgm:t>
        <a:bodyPr/>
        <a:lstStyle/>
        <a:p>
          <a:r>
            <a:rPr lang="fr-FR" dirty="0" smtClean="0"/>
            <a:t>Acquérir simultanément toutes les grandeurs caractéristiques et à une fréquence de 500kHz</a:t>
          </a:r>
          <a:endParaRPr lang="fr-FR" dirty="0"/>
        </a:p>
      </dgm:t>
    </dgm:pt>
    <dgm:pt modelId="{AC238523-628D-4EC7-824F-F344838680E7}" type="sibTrans" cxnId="{CF764697-E08A-4A05-89D8-BD5931680502}">
      <dgm:prSet/>
      <dgm:spPr/>
      <dgm:t>
        <a:bodyPr/>
        <a:lstStyle/>
        <a:p>
          <a:endParaRPr lang="fr-FR"/>
        </a:p>
      </dgm:t>
    </dgm:pt>
    <dgm:pt modelId="{BE68A437-9BB3-43F5-BDDF-C8CE46E8AA45}" type="parTrans" cxnId="{CF764697-E08A-4A05-89D8-BD5931680502}">
      <dgm:prSet/>
      <dgm:spPr/>
      <dgm:t>
        <a:bodyPr/>
        <a:lstStyle/>
        <a:p>
          <a:endParaRPr lang="fr-FR"/>
        </a:p>
      </dgm:t>
    </dgm:pt>
    <dgm:pt modelId="{AAED6158-3AF8-43E0-A4C1-A7B8839E54C5}" type="pres">
      <dgm:prSet presAssocID="{D0B9775B-2065-4DA5-BA16-541EF208CFC9}" presName="linearFlow" presStyleCnt="0">
        <dgm:presLayoutVars>
          <dgm:dir/>
          <dgm:animLvl val="lvl"/>
          <dgm:resizeHandles val="exact"/>
        </dgm:presLayoutVars>
      </dgm:prSet>
      <dgm:spPr/>
      <dgm:t>
        <a:bodyPr/>
        <a:lstStyle/>
        <a:p>
          <a:endParaRPr lang="fr-FR"/>
        </a:p>
      </dgm:t>
    </dgm:pt>
    <dgm:pt modelId="{30993985-1BFC-4D80-B6C0-B67F9D23A965}" type="pres">
      <dgm:prSet presAssocID="{509D4ED9-6404-4F3B-BE25-AFA0E2921BB2}" presName="composite" presStyleCnt="0"/>
      <dgm:spPr/>
    </dgm:pt>
    <dgm:pt modelId="{AF5361F9-9067-4F73-95E4-895583DA759D}" type="pres">
      <dgm:prSet presAssocID="{509D4ED9-6404-4F3B-BE25-AFA0E2921BB2}" presName="parentText" presStyleLbl="alignNode1" presStyleIdx="0" presStyleCnt="4">
        <dgm:presLayoutVars>
          <dgm:chMax val="1"/>
          <dgm:bulletEnabled val="1"/>
        </dgm:presLayoutVars>
      </dgm:prSet>
      <dgm:spPr/>
      <dgm:t>
        <a:bodyPr/>
        <a:lstStyle/>
        <a:p>
          <a:endParaRPr lang="fr-FR"/>
        </a:p>
      </dgm:t>
    </dgm:pt>
    <dgm:pt modelId="{E225A650-E87E-441D-9C05-C2F3C4F77776}" type="pres">
      <dgm:prSet presAssocID="{509D4ED9-6404-4F3B-BE25-AFA0E2921BB2}" presName="descendantText" presStyleLbl="alignAcc1" presStyleIdx="0" presStyleCnt="4">
        <dgm:presLayoutVars>
          <dgm:bulletEnabled val="1"/>
        </dgm:presLayoutVars>
      </dgm:prSet>
      <dgm:spPr/>
      <dgm:t>
        <a:bodyPr/>
        <a:lstStyle/>
        <a:p>
          <a:endParaRPr lang="fr-FR"/>
        </a:p>
      </dgm:t>
    </dgm:pt>
    <dgm:pt modelId="{8A9F9DB7-FFB1-4BDD-B8A0-10873E5A25EE}" type="pres">
      <dgm:prSet presAssocID="{5668B5DD-D868-4BB6-88B0-4FF889EAC2F1}" presName="sp" presStyleCnt="0"/>
      <dgm:spPr/>
    </dgm:pt>
    <dgm:pt modelId="{74F586A3-1593-4961-B22D-E56CE261BDEE}" type="pres">
      <dgm:prSet presAssocID="{0294733E-929F-4966-B391-567E9AC6C826}" presName="composite" presStyleCnt="0"/>
      <dgm:spPr/>
    </dgm:pt>
    <dgm:pt modelId="{1AFFBEA1-46A7-4E69-9B2C-D1827B3CF85B}" type="pres">
      <dgm:prSet presAssocID="{0294733E-929F-4966-B391-567E9AC6C826}" presName="parentText" presStyleLbl="alignNode1" presStyleIdx="1" presStyleCnt="4">
        <dgm:presLayoutVars>
          <dgm:chMax val="1"/>
          <dgm:bulletEnabled val="1"/>
        </dgm:presLayoutVars>
      </dgm:prSet>
      <dgm:spPr/>
      <dgm:t>
        <a:bodyPr/>
        <a:lstStyle/>
        <a:p>
          <a:endParaRPr lang="fr-FR"/>
        </a:p>
      </dgm:t>
    </dgm:pt>
    <dgm:pt modelId="{12A4E729-C0EE-4C46-B1DD-6674441EFAC1}" type="pres">
      <dgm:prSet presAssocID="{0294733E-929F-4966-B391-567E9AC6C826}" presName="descendantText" presStyleLbl="alignAcc1" presStyleIdx="1" presStyleCnt="4">
        <dgm:presLayoutVars>
          <dgm:bulletEnabled val="1"/>
        </dgm:presLayoutVars>
      </dgm:prSet>
      <dgm:spPr/>
      <dgm:t>
        <a:bodyPr/>
        <a:lstStyle/>
        <a:p>
          <a:endParaRPr lang="fr-FR"/>
        </a:p>
      </dgm:t>
    </dgm:pt>
    <dgm:pt modelId="{FF19D80C-31B7-411A-AD2D-9E5B549CD134}" type="pres">
      <dgm:prSet presAssocID="{9EA3E5ED-BF4B-4DAF-A315-BCE92EEE1D89}" presName="sp" presStyleCnt="0"/>
      <dgm:spPr/>
    </dgm:pt>
    <dgm:pt modelId="{7F322F75-D37F-4E44-8D1E-0326058EB735}" type="pres">
      <dgm:prSet presAssocID="{553FB184-2D0F-42E2-8841-684342A10D56}" presName="composite" presStyleCnt="0"/>
      <dgm:spPr/>
    </dgm:pt>
    <dgm:pt modelId="{A8F3E313-4D52-45EE-9F47-B833B452F1FA}" type="pres">
      <dgm:prSet presAssocID="{553FB184-2D0F-42E2-8841-684342A10D56}" presName="parentText" presStyleLbl="alignNode1" presStyleIdx="2" presStyleCnt="4">
        <dgm:presLayoutVars>
          <dgm:chMax val="1"/>
          <dgm:bulletEnabled val="1"/>
        </dgm:presLayoutVars>
      </dgm:prSet>
      <dgm:spPr/>
      <dgm:t>
        <a:bodyPr/>
        <a:lstStyle/>
        <a:p>
          <a:endParaRPr lang="fr-FR"/>
        </a:p>
      </dgm:t>
    </dgm:pt>
    <dgm:pt modelId="{3AEC9C6D-76A8-4582-B5A0-91FA761CCFB3}" type="pres">
      <dgm:prSet presAssocID="{553FB184-2D0F-42E2-8841-684342A10D56}" presName="descendantText" presStyleLbl="alignAcc1" presStyleIdx="2" presStyleCnt="4">
        <dgm:presLayoutVars>
          <dgm:bulletEnabled val="1"/>
        </dgm:presLayoutVars>
      </dgm:prSet>
      <dgm:spPr/>
      <dgm:t>
        <a:bodyPr/>
        <a:lstStyle/>
        <a:p>
          <a:endParaRPr lang="fr-FR"/>
        </a:p>
      </dgm:t>
    </dgm:pt>
    <dgm:pt modelId="{1279B582-A38F-4D9F-B453-157F9F4B6300}" type="pres">
      <dgm:prSet presAssocID="{A7549447-6CAE-43E5-88F3-D9F4CA1D4AB8}" presName="sp" presStyleCnt="0"/>
      <dgm:spPr/>
    </dgm:pt>
    <dgm:pt modelId="{5C533E62-EE3B-488F-87B7-AC6A5920C248}" type="pres">
      <dgm:prSet presAssocID="{1DF7E966-99D7-40BC-9E8D-6D09C66BDA32}" presName="composite" presStyleCnt="0"/>
      <dgm:spPr/>
    </dgm:pt>
    <dgm:pt modelId="{F4D449A8-25A7-46B3-827B-7EF124BEF12B}" type="pres">
      <dgm:prSet presAssocID="{1DF7E966-99D7-40BC-9E8D-6D09C66BDA32}" presName="parentText" presStyleLbl="alignNode1" presStyleIdx="3" presStyleCnt="4">
        <dgm:presLayoutVars>
          <dgm:chMax val="1"/>
          <dgm:bulletEnabled val="1"/>
        </dgm:presLayoutVars>
      </dgm:prSet>
      <dgm:spPr/>
      <dgm:t>
        <a:bodyPr/>
        <a:lstStyle/>
        <a:p>
          <a:endParaRPr lang="fr-FR"/>
        </a:p>
      </dgm:t>
    </dgm:pt>
    <dgm:pt modelId="{9B84D82D-BDE4-4538-9720-1748B54B9C73}" type="pres">
      <dgm:prSet presAssocID="{1DF7E966-99D7-40BC-9E8D-6D09C66BDA32}" presName="descendantText" presStyleLbl="alignAcc1" presStyleIdx="3" presStyleCnt="4">
        <dgm:presLayoutVars>
          <dgm:bulletEnabled val="1"/>
        </dgm:presLayoutVars>
      </dgm:prSet>
      <dgm:spPr/>
      <dgm:t>
        <a:bodyPr/>
        <a:lstStyle/>
        <a:p>
          <a:endParaRPr lang="fr-FR"/>
        </a:p>
      </dgm:t>
    </dgm:pt>
  </dgm:ptLst>
  <dgm:cxnLst>
    <dgm:cxn modelId="{D443B71F-853C-44BD-9C60-F7248C982257}" srcId="{D0B9775B-2065-4DA5-BA16-541EF208CFC9}" destId="{0294733E-929F-4966-B391-567E9AC6C826}" srcOrd="1" destOrd="0" parTransId="{1A11EDF3-2558-4A2D-A1A2-B3A2E8AEE056}" sibTransId="{9EA3E5ED-BF4B-4DAF-A315-BCE92EEE1D89}"/>
    <dgm:cxn modelId="{C271B5D8-0371-4FF4-87B7-221A739C4206}" srcId="{1DF7E966-99D7-40BC-9E8D-6D09C66BDA32}" destId="{0FB0E4F7-C83B-4D7A-A2CE-C470CDFB81B7}" srcOrd="0" destOrd="0" parTransId="{E2DE285C-DF52-4C4B-B1ED-DBF4AAFB43BB}" sibTransId="{4EE80FE3-BB1D-4771-BB7F-DF0CBE9DE05E}"/>
    <dgm:cxn modelId="{D5209C28-F40F-4AA1-9A59-4C1787D4A869}" type="presOf" srcId="{0FB0E4F7-C83B-4D7A-A2CE-C470CDFB81B7}" destId="{9B84D82D-BDE4-4538-9720-1748B54B9C73}" srcOrd="0" destOrd="0" presId="urn:microsoft.com/office/officeart/2005/8/layout/chevron2"/>
    <dgm:cxn modelId="{F699BCE6-7264-43C5-BAC8-10550A1B5991}" type="presOf" srcId="{1DF7E966-99D7-40BC-9E8D-6D09C66BDA32}" destId="{F4D449A8-25A7-46B3-827B-7EF124BEF12B}" srcOrd="0" destOrd="0" presId="urn:microsoft.com/office/officeart/2005/8/layout/chevron2"/>
    <dgm:cxn modelId="{7553B1E6-AA64-4AB2-B937-13844A52918A}" type="presOf" srcId="{AFE11234-6A2F-478E-AE62-7C682DE1F275}" destId="{E225A650-E87E-441D-9C05-C2F3C4F77776}" srcOrd="0" destOrd="0" presId="urn:microsoft.com/office/officeart/2005/8/layout/chevron2"/>
    <dgm:cxn modelId="{4CBFEB3F-5411-4CF0-BF69-5EE5C6F61B01}" type="presOf" srcId="{553FB184-2D0F-42E2-8841-684342A10D56}" destId="{A8F3E313-4D52-45EE-9F47-B833B452F1FA}" srcOrd="0" destOrd="0" presId="urn:microsoft.com/office/officeart/2005/8/layout/chevron2"/>
    <dgm:cxn modelId="{DF5E64C7-AC61-4A35-B2B3-F67B81499BCA}" srcId="{0294733E-929F-4966-B391-567E9AC6C826}" destId="{8060A85B-26E2-4B79-A13D-12835682A5CA}" srcOrd="0" destOrd="0" parTransId="{CC3F4DF7-A383-4226-86A3-F0AD2E01ADF3}" sibTransId="{63C96E56-B72D-46A5-8F56-77467CFD23DF}"/>
    <dgm:cxn modelId="{57C8A8C8-8B34-4653-827F-3D134F7CACAD}" type="presOf" srcId="{D0B9775B-2065-4DA5-BA16-541EF208CFC9}" destId="{AAED6158-3AF8-43E0-A4C1-A7B8839E54C5}" srcOrd="0" destOrd="0" presId="urn:microsoft.com/office/officeart/2005/8/layout/chevron2"/>
    <dgm:cxn modelId="{297E6352-E95F-47F8-ABFB-7F0B608E156B}" srcId="{D0B9775B-2065-4DA5-BA16-541EF208CFC9}" destId="{553FB184-2D0F-42E2-8841-684342A10D56}" srcOrd="2" destOrd="0" parTransId="{FB6B7502-09E9-4EA8-887C-BF0376BD0276}" sibTransId="{A7549447-6CAE-43E5-88F3-D9F4CA1D4AB8}"/>
    <dgm:cxn modelId="{7E20D980-51F2-4912-B465-5C91C1F49F8E}" srcId="{D0B9775B-2065-4DA5-BA16-541EF208CFC9}" destId="{509D4ED9-6404-4F3B-BE25-AFA0E2921BB2}" srcOrd="0" destOrd="0" parTransId="{C0862AC1-EEFE-4973-A239-EF4612C0CE6D}" sibTransId="{5668B5DD-D868-4BB6-88B0-4FF889EAC2F1}"/>
    <dgm:cxn modelId="{6D0F2DEB-4456-43D2-81AC-E249832A3D97}" type="presOf" srcId="{B83647A1-B854-4CA7-8E3F-482482B42D08}" destId="{3AEC9C6D-76A8-4582-B5A0-91FA761CCFB3}" srcOrd="0" destOrd="0" presId="urn:microsoft.com/office/officeart/2005/8/layout/chevron2"/>
    <dgm:cxn modelId="{CF764697-E08A-4A05-89D8-BD5931680502}" srcId="{509D4ED9-6404-4F3B-BE25-AFA0E2921BB2}" destId="{AFE11234-6A2F-478E-AE62-7C682DE1F275}" srcOrd="0" destOrd="0" parTransId="{BE68A437-9BB3-43F5-BDDF-C8CE46E8AA45}" sibTransId="{AC238523-628D-4EC7-824F-F344838680E7}"/>
    <dgm:cxn modelId="{90442426-D792-4613-87F6-EDB795F2A0A6}" type="presOf" srcId="{509D4ED9-6404-4F3B-BE25-AFA0E2921BB2}" destId="{AF5361F9-9067-4F73-95E4-895583DA759D}" srcOrd="0" destOrd="0" presId="urn:microsoft.com/office/officeart/2005/8/layout/chevron2"/>
    <dgm:cxn modelId="{E5F4EDCA-2C9D-4F9E-9F6D-775280608317}" srcId="{553FB184-2D0F-42E2-8841-684342A10D56}" destId="{B83647A1-B854-4CA7-8E3F-482482B42D08}" srcOrd="0" destOrd="0" parTransId="{252B9574-D8D3-4B3B-B4DA-88FF15FE923A}" sibTransId="{E3BD70C0-0E59-40C3-8DDB-A6B05BCCF3DE}"/>
    <dgm:cxn modelId="{A98E654D-4A6B-4AA9-99BE-7AA495A8E8BA}" type="presOf" srcId="{0294733E-929F-4966-B391-567E9AC6C826}" destId="{1AFFBEA1-46A7-4E69-9B2C-D1827B3CF85B}" srcOrd="0" destOrd="0" presId="urn:microsoft.com/office/officeart/2005/8/layout/chevron2"/>
    <dgm:cxn modelId="{0B41875D-C2FB-4B9F-BADF-623A0BC2251C}" srcId="{D0B9775B-2065-4DA5-BA16-541EF208CFC9}" destId="{1DF7E966-99D7-40BC-9E8D-6D09C66BDA32}" srcOrd="3" destOrd="0" parTransId="{8B619C09-4817-4869-B1B0-32EC36C89BEE}" sibTransId="{9CF71E5B-A55A-4D02-8A2F-405286400C0B}"/>
    <dgm:cxn modelId="{312888F4-DC47-4976-88B7-C6FAD260CF26}" type="presOf" srcId="{8060A85B-26E2-4B79-A13D-12835682A5CA}" destId="{12A4E729-C0EE-4C46-B1DD-6674441EFAC1}" srcOrd="0" destOrd="0" presId="urn:microsoft.com/office/officeart/2005/8/layout/chevron2"/>
    <dgm:cxn modelId="{69F1D89E-EB3D-4628-BD51-4D9698B04D91}" type="presParOf" srcId="{AAED6158-3AF8-43E0-A4C1-A7B8839E54C5}" destId="{30993985-1BFC-4D80-B6C0-B67F9D23A965}" srcOrd="0" destOrd="0" presId="urn:microsoft.com/office/officeart/2005/8/layout/chevron2"/>
    <dgm:cxn modelId="{69DC6ABE-4355-42AF-BB19-915FFDFFF8EB}" type="presParOf" srcId="{30993985-1BFC-4D80-B6C0-B67F9D23A965}" destId="{AF5361F9-9067-4F73-95E4-895583DA759D}" srcOrd="0" destOrd="0" presId="urn:microsoft.com/office/officeart/2005/8/layout/chevron2"/>
    <dgm:cxn modelId="{6C898823-107F-45A0-BB0A-1AF22E9957DF}" type="presParOf" srcId="{30993985-1BFC-4D80-B6C0-B67F9D23A965}" destId="{E225A650-E87E-441D-9C05-C2F3C4F77776}" srcOrd="1" destOrd="0" presId="urn:microsoft.com/office/officeart/2005/8/layout/chevron2"/>
    <dgm:cxn modelId="{C8E1C562-4069-4637-9996-B4CFD3DDAD51}" type="presParOf" srcId="{AAED6158-3AF8-43E0-A4C1-A7B8839E54C5}" destId="{8A9F9DB7-FFB1-4BDD-B8A0-10873E5A25EE}" srcOrd="1" destOrd="0" presId="urn:microsoft.com/office/officeart/2005/8/layout/chevron2"/>
    <dgm:cxn modelId="{79B83B53-3768-4281-93A0-99284088BF49}" type="presParOf" srcId="{AAED6158-3AF8-43E0-A4C1-A7B8839E54C5}" destId="{74F586A3-1593-4961-B22D-E56CE261BDEE}" srcOrd="2" destOrd="0" presId="urn:microsoft.com/office/officeart/2005/8/layout/chevron2"/>
    <dgm:cxn modelId="{721A4F9E-4677-4EB3-9620-B8C3243829EF}" type="presParOf" srcId="{74F586A3-1593-4961-B22D-E56CE261BDEE}" destId="{1AFFBEA1-46A7-4E69-9B2C-D1827B3CF85B}" srcOrd="0" destOrd="0" presId="urn:microsoft.com/office/officeart/2005/8/layout/chevron2"/>
    <dgm:cxn modelId="{84B5C5EF-D52F-47DA-B233-612D54BD7CDD}" type="presParOf" srcId="{74F586A3-1593-4961-B22D-E56CE261BDEE}" destId="{12A4E729-C0EE-4C46-B1DD-6674441EFAC1}" srcOrd="1" destOrd="0" presId="urn:microsoft.com/office/officeart/2005/8/layout/chevron2"/>
    <dgm:cxn modelId="{0F740A04-4520-4945-8F75-09F2A24845A7}" type="presParOf" srcId="{AAED6158-3AF8-43E0-A4C1-A7B8839E54C5}" destId="{FF19D80C-31B7-411A-AD2D-9E5B549CD134}" srcOrd="3" destOrd="0" presId="urn:microsoft.com/office/officeart/2005/8/layout/chevron2"/>
    <dgm:cxn modelId="{DCF07B2B-BF14-438C-8BA7-6251CC6D48B7}" type="presParOf" srcId="{AAED6158-3AF8-43E0-A4C1-A7B8839E54C5}" destId="{7F322F75-D37F-4E44-8D1E-0326058EB735}" srcOrd="4" destOrd="0" presId="urn:microsoft.com/office/officeart/2005/8/layout/chevron2"/>
    <dgm:cxn modelId="{0F340204-6A91-43F5-AD72-7FC5DC0B705A}" type="presParOf" srcId="{7F322F75-D37F-4E44-8D1E-0326058EB735}" destId="{A8F3E313-4D52-45EE-9F47-B833B452F1FA}" srcOrd="0" destOrd="0" presId="urn:microsoft.com/office/officeart/2005/8/layout/chevron2"/>
    <dgm:cxn modelId="{38CFB6A3-5719-4550-BD6C-BDCB43903EBB}" type="presParOf" srcId="{7F322F75-D37F-4E44-8D1E-0326058EB735}" destId="{3AEC9C6D-76A8-4582-B5A0-91FA761CCFB3}" srcOrd="1" destOrd="0" presId="urn:microsoft.com/office/officeart/2005/8/layout/chevron2"/>
    <dgm:cxn modelId="{17A065C2-72DD-4197-AEBE-D89B47855917}" type="presParOf" srcId="{AAED6158-3AF8-43E0-A4C1-A7B8839E54C5}" destId="{1279B582-A38F-4D9F-B453-157F9F4B6300}" srcOrd="5" destOrd="0" presId="urn:microsoft.com/office/officeart/2005/8/layout/chevron2"/>
    <dgm:cxn modelId="{D2B66E7A-32E0-47AF-B12A-95913A93E0F9}" type="presParOf" srcId="{AAED6158-3AF8-43E0-A4C1-A7B8839E54C5}" destId="{5C533E62-EE3B-488F-87B7-AC6A5920C248}" srcOrd="6" destOrd="0" presId="urn:microsoft.com/office/officeart/2005/8/layout/chevron2"/>
    <dgm:cxn modelId="{8849F8B7-36D0-404F-ABB6-AB04B853F784}" type="presParOf" srcId="{5C533E62-EE3B-488F-87B7-AC6A5920C248}" destId="{F4D449A8-25A7-46B3-827B-7EF124BEF12B}" srcOrd="0" destOrd="0" presId="urn:microsoft.com/office/officeart/2005/8/layout/chevron2"/>
    <dgm:cxn modelId="{BB165D91-64FC-4FDF-A929-4CAEF88E8653}" type="presParOf" srcId="{5C533E62-EE3B-488F-87B7-AC6A5920C248}" destId="{9B84D82D-BDE4-4538-9720-1748B54B9C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361F9-9067-4F73-95E4-895583DA759D}">
      <dsp:nvSpPr>
        <dsp:cNvPr id="0" name=""/>
        <dsp:cNvSpPr/>
      </dsp:nvSpPr>
      <dsp:spPr>
        <a:xfrm rot="5400000">
          <a:off x="-162326" y="162717"/>
          <a:ext cx="1082177" cy="757524"/>
        </a:xfrm>
        <a:prstGeom prst="chevron">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Acquisition</a:t>
          </a:r>
          <a:endParaRPr lang="fr-FR" sz="900" kern="1200" dirty="0"/>
        </a:p>
      </dsp:txBody>
      <dsp:txXfrm rot="-5400000">
        <a:off x="1" y="379152"/>
        <a:ext cx="757524" cy="324653"/>
      </dsp:txXfrm>
    </dsp:sp>
    <dsp:sp modelId="{E225A650-E87E-441D-9C05-C2F3C4F77776}">
      <dsp:nvSpPr>
        <dsp:cNvPr id="0" name=""/>
        <dsp:cNvSpPr/>
      </dsp:nvSpPr>
      <dsp:spPr>
        <a:xfrm rot="5400000">
          <a:off x="3159402" y="-2401487"/>
          <a:ext cx="703415" cy="5507171"/>
        </a:xfrm>
        <a:prstGeom prst="round2Same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Acquérir simultanément toutes les grandeurs caractéristiques et à une fréquence de 500kHz</a:t>
          </a:r>
          <a:endParaRPr lang="fr-FR" sz="1900" kern="1200" dirty="0"/>
        </a:p>
      </dsp:txBody>
      <dsp:txXfrm rot="-5400000">
        <a:off x="757524" y="34729"/>
        <a:ext cx="5472833" cy="634739"/>
      </dsp:txXfrm>
    </dsp:sp>
    <dsp:sp modelId="{1AFFBEA1-46A7-4E69-9B2C-D1827B3CF85B}">
      <dsp:nvSpPr>
        <dsp:cNvPr id="0" name=""/>
        <dsp:cNvSpPr/>
      </dsp:nvSpPr>
      <dsp:spPr>
        <a:xfrm rot="5400000">
          <a:off x="-162326" y="1095543"/>
          <a:ext cx="1082177" cy="757524"/>
        </a:xfrm>
        <a:prstGeom prst="chevron">
          <a:avLst/>
        </a:prstGeom>
        <a:gradFill rotWithShape="0">
          <a:gsLst>
            <a:gs pos="0">
              <a:schemeClr val="accent2">
                <a:hueOff val="1560506"/>
                <a:satOff val="-1946"/>
                <a:lumOff val="458"/>
                <a:alphaOff val="0"/>
                <a:tint val="65000"/>
                <a:lumMod val="110000"/>
              </a:schemeClr>
            </a:gs>
            <a:gs pos="88000">
              <a:schemeClr val="accent2">
                <a:hueOff val="1560506"/>
                <a:satOff val="-1946"/>
                <a:lumOff val="458"/>
                <a:alphaOff val="0"/>
                <a:tint val="90000"/>
              </a:schemeClr>
            </a:gs>
          </a:gsLst>
          <a:lin ang="5400000" scaled="0"/>
        </a:gradFill>
        <a:ln w="12700" cap="rnd" cmpd="sng" algn="ctr">
          <a:solidFill>
            <a:schemeClr val="accent2">
              <a:hueOff val="1560506"/>
              <a:satOff val="-1946"/>
              <a:lumOff val="45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Conversion</a:t>
          </a:r>
          <a:endParaRPr lang="fr-FR" sz="900" kern="1200" dirty="0"/>
        </a:p>
      </dsp:txBody>
      <dsp:txXfrm rot="-5400000">
        <a:off x="1" y="1311978"/>
        <a:ext cx="757524" cy="324653"/>
      </dsp:txXfrm>
    </dsp:sp>
    <dsp:sp modelId="{12A4E729-C0EE-4C46-B1DD-6674441EFAC1}">
      <dsp:nvSpPr>
        <dsp:cNvPr id="0" name=""/>
        <dsp:cNvSpPr/>
      </dsp:nvSpPr>
      <dsp:spPr>
        <a:xfrm rot="5400000">
          <a:off x="3159402" y="-1468661"/>
          <a:ext cx="703415" cy="5507171"/>
        </a:xfrm>
        <a:prstGeom prst="round2SameRect">
          <a:avLst/>
        </a:prstGeom>
        <a:solidFill>
          <a:schemeClr val="lt1">
            <a:alpha val="90000"/>
            <a:hueOff val="0"/>
            <a:satOff val="0"/>
            <a:lumOff val="0"/>
            <a:alphaOff val="0"/>
          </a:schemeClr>
        </a:solidFill>
        <a:ln w="12700" cap="rnd"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Convertir rapidement les grandeurs acquises tout en respectant une erreur relative &lt; 2%</a:t>
          </a:r>
          <a:endParaRPr lang="fr-FR" sz="1900" kern="1200" dirty="0"/>
        </a:p>
      </dsp:txBody>
      <dsp:txXfrm rot="-5400000">
        <a:off x="757524" y="967555"/>
        <a:ext cx="5472833" cy="634739"/>
      </dsp:txXfrm>
    </dsp:sp>
    <dsp:sp modelId="{A8F3E313-4D52-45EE-9F47-B833B452F1FA}">
      <dsp:nvSpPr>
        <dsp:cNvPr id="0" name=""/>
        <dsp:cNvSpPr/>
      </dsp:nvSpPr>
      <dsp:spPr>
        <a:xfrm rot="5400000">
          <a:off x="-162326" y="2028369"/>
          <a:ext cx="1082177" cy="757524"/>
        </a:xfrm>
        <a:prstGeom prst="chevron">
          <a:avLst/>
        </a:prstGeom>
        <a:gradFill rotWithShape="0">
          <a:gsLst>
            <a:gs pos="0">
              <a:schemeClr val="accent2">
                <a:hueOff val="3121013"/>
                <a:satOff val="-3893"/>
                <a:lumOff val="915"/>
                <a:alphaOff val="0"/>
                <a:tint val="65000"/>
                <a:lumMod val="110000"/>
              </a:schemeClr>
            </a:gs>
            <a:gs pos="88000">
              <a:schemeClr val="accent2">
                <a:hueOff val="3121013"/>
                <a:satOff val="-3893"/>
                <a:lumOff val="915"/>
                <a:alphaOff val="0"/>
                <a:tint val="90000"/>
              </a:schemeClr>
            </a:gs>
          </a:gsLst>
          <a:lin ang="5400000" scaled="0"/>
        </a:gradFill>
        <a:ln w="12700" cap="rnd" cmpd="sng" algn="ctr">
          <a:solidFill>
            <a:schemeClr val="accent2">
              <a:hueOff val="3121013"/>
              <a:satOff val="-3893"/>
              <a:lumOff val="91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Mémorisation</a:t>
          </a:r>
          <a:endParaRPr lang="fr-FR" sz="900" kern="1200" dirty="0"/>
        </a:p>
      </dsp:txBody>
      <dsp:txXfrm rot="-5400000">
        <a:off x="1" y="2244804"/>
        <a:ext cx="757524" cy="324653"/>
      </dsp:txXfrm>
    </dsp:sp>
    <dsp:sp modelId="{3AEC9C6D-76A8-4582-B5A0-91FA761CCFB3}">
      <dsp:nvSpPr>
        <dsp:cNvPr id="0" name=""/>
        <dsp:cNvSpPr/>
      </dsp:nvSpPr>
      <dsp:spPr>
        <a:xfrm rot="5400000">
          <a:off x="3159402" y="-535835"/>
          <a:ext cx="703415" cy="5507171"/>
        </a:xfrm>
        <a:prstGeom prst="round2SameRect">
          <a:avLst/>
        </a:prstGeom>
        <a:solidFill>
          <a:schemeClr val="lt1">
            <a:alpha val="90000"/>
            <a:hueOff val="0"/>
            <a:satOff val="0"/>
            <a:lumOff val="0"/>
            <a:alphaOff val="0"/>
          </a:schemeClr>
        </a:solidFill>
        <a:ln w="12700" cap="rnd"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Mémorisation ordonnée des résultats des conversions exploités ultérieurement</a:t>
          </a:r>
          <a:endParaRPr lang="fr-FR" sz="1900" kern="1200" dirty="0"/>
        </a:p>
      </dsp:txBody>
      <dsp:txXfrm rot="-5400000">
        <a:off x="757524" y="1900381"/>
        <a:ext cx="5472833" cy="634739"/>
      </dsp:txXfrm>
    </dsp:sp>
    <dsp:sp modelId="{F4D449A8-25A7-46B3-827B-7EF124BEF12B}">
      <dsp:nvSpPr>
        <dsp:cNvPr id="0" name=""/>
        <dsp:cNvSpPr/>
      </dsp:nvSpPr>
      <dsp:spPr>
        <a:xfrm rot="5400000">
          <a:off x="-162326" y="2961194"/>
          <a:ext cx="1082177" cy="757524"/>
        </a:xfrm>
        <a:prstGeom prst="chevron">
          <a:avLst/>
        </a:prstGeom>
        <a:gradFill rotWithShape="0">
          <a:gsLst>
            <a:gs pos="0">
              <a:schemeClr val="accent2">
                <a:hueOff val="4681519"/>
                <a:satOff val="-5839"/>
                <a:lumOff val="1373"/>
                <a:alphaOff val="0"/>
                <a:tint val="65000"/>
                <a:lumMod val="110000"/>
              </a:schemeClr>
            </a:gs>
            <a:gs pos="88000">
              <a:schemeClr val="accent2">
                <a:hueOff val="4681519"/>
                <a:satOff val="-5839"/>
                <a:lumOff val="1373"/>
                <a:alphaOff val="0"/>
                <a:tint val="90000"/>
              </a:schemeClr>
            </a:gs>
          </a:gsLst>
          <a:lin ang="5400000" scaled="0"/>
        </a:gradFill>
        <a:ln w="12700" cap="rnd" cmpd="sng" algn="ctr">
          <a:solidFill>
            <a:schemeClr val="accent2">
              <a:hueOff val="4681519"/>
              <a:satOff val="-5839"/>
              <a:lumOff val="137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Affichage </a:t>
          </a:r>
          <a:br>
            <a:rPr lang="fr-FR" sz="900" kern="1200" dirty="0" smtClean="0"/>
          </a:br>
          <a:r>
            <a:rPr lang="fr-FR" sz="900" kern="1200" dirty="0" smtClean="0"/>
            <a:t>Graphique</a:t>
          </a:r>
          <a:endParaRPr lang="fr-FR" sz="900" kern="1200" dirty="0"/>
        </a:p>
      </dsp:txBody>
      <dsp:txXfrm rot="-5400000">
        <a:off x="1" y="3177629"/>
        <a:ext cx="757524" cy="324653"/>
      </dsp:txXfrm>
    </dsp:sp>
    <dsp:sp modelId="{9B84D82D-BDE4-4538-9720-1748B54B9C73}">
      <dsp:nvSpPr>
        <dsp:cNvPr id="0" name=""/>
        <dsp:cNvSpPr/>
      </dsp:nvSpPr>
      <dsp:spPr>
        <a:xfrm rot="5400000">
          <a:off x="3159402" y="396990"/>
          <a:ext cx="703415" cy="5507171"/>
        </a:xfrm>
        <a:prstGeom prst="round2SameRect">
          <a:avLst/>
        </a:prstGeom>
        <a:solidFill>
          <a:schemeClr val="lt1">
            <a:alpha val="90000"/>
            <a:hueOff val="0"/>
            <a:satOff val="0"/>
            <a:lumOff val="0"/>
            <a:alphaOff val="0"/>
          </a:schemeClr>
        </a:solidFill>
        <a:ln w="12700" cap="rnd"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Affichage sur ordinateur (Matlab) de l’évolution des grandeurs</a:t>
          </a:r>
          <a:endParaRPr lang="fr-FR" sz="1900" kern="1200" dirty="0"/>
        </a:p>
      </dsp:txBody>
      <dsp:txXfrm rot="-5400000">
        <a:off x="757524" y="2833206"/>
        <a:ext cx="5472833" cy="6347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s-ES"/>
              <a:pPr/>
              <a:t>04/01/2017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pPr/>
              <a:t>‹N°›</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s-ES"/>
              <a:pPr/>
              <a:t>04/01/2017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pPr/>
              <a:t>‹N°›</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CF8B350-E2D4-4DA7-93F0-89CD10DC64AB}" type="datetime1">
              <a:rPr lang="en-US" smtClean="0"/>
              <a:t>1/4/2017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79373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10EB94D-096F-454E-8431-D80A90DE80F0}" type="datetime1">
              <a:rPr lang="en-US" smtClean="0"/>
              <a:t>1/4/2017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19789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6F4633B-4A58-454B-970E-3B2F850D6028}" type="datetime1">
              <a:rPr lang="en-US" smtClean="0"/>
              <a:t>1/4/2017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1375A4-56A4-47D6-9801-1991572033F7}" type="slidenum">
              <a:rPr lang="fr-FR" smtClean="0"/>
              <a:pPr/>
              <a:t>‹N°›</a:t>
            </a:fld>
            <a:endParaRPr lang="fr-FR"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7477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CA14685-DA10-46F7-8B9F-815B4DF180C3}" type="datetime1">
              <a:rPr lang="en-US" smtClean="0"/>
              <a:t>1/4/2017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180707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865796F-297F-4613-9E6D-D7B407BB03BB}" type="datetime1">
              <a:rPr lang="en-US" smtClean="0"/>
              <a:t>1/4/2017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1375A4-56A4-47D6-9801-1991572033F7}" type="slidenum">
              <a:rPr lang="fr-FR" smtClean="0"/>
              <a:pPr/>
              <a:t>‹N°›</a:t>
            </a:fld>
            <a:endParaRPr lang="fr-F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925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7116288-51D9-4185-9E5A-3B15C42C9E93}" type="datetime1">
              <a:rPr lang="en-US" smtClean="0"/>
              <a:t>1/4/2017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162255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64DC36A-100C-4373-9277-090087703B3E}"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‹N°›</a:t>
            </a:fld>
            <a:endParaRPr lang="en-US"/>
          </a:p>
        </p:txBody>
      </p:sp>
    </p:spTree>
    <p:extLst>
      <p:ext uri="{BB962C8B-B14F-4D97-AF65-F5344CB8AC3E}">
        <p14:creationId xmlns:p14="http://schemas.microsoft.com/office/powerpoint/2010/main" val="373971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A378C9A-535F-4173-AA45-051B95C2DE28}"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‹N°›</a:t>
            </a:fld>
            <a:endParaRPr lang="en-US"/>
          </a:p>
        </p:txBody>
      </p:sp>
    </p:spTree>
    <p:extLst>
      <p:ext uri="{BB962C8B-B14F-4D97-AF65-F5344CB8AC3E}">
        <p14:creationId xmlns:p14="http://schemas.microsoft.com/office/powerpoint/2010/main" val="336012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88" y="1556792"/>
            <a:ext cx="12188952" cy="468052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1588" y="1916832"/>
            <a:ext cx="12188952" cy="379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91344" y="2341246"/>
            <a:ext cx="9217024" cy="2095872"/>
          </a:xfrm>
        </p:spPr>
        <p:txBody>
          <a:bodyPr anchor="b">
            <a:normAutofit/>
          </a:bodyPr>
          <a:lstStyle>
            <a:lvl1pPr algn="l">
              <a:lnSpc>
                <a:spcPct val="80000"/>
              </a:lnSpc>
              <a:defRPr sz="5400">
                <a:solidFill>
                  <a:schemeClr val="tx1"/>
                </a:solidFill>
              </a:defRPr>
            </a:lvl1pPr>
          </a:lstStyle>
          <a:p>
            <a:r>
              <a:rPr lang="fr-FR" dirty="0" smtClean="0"/>
              <a:t>Modifiez le style du titre</a:t>
            </a:r>
            <a:endParaRPr lang="en-US" dirty="0"/>
          </a:p>
        </p:txBody>
      </p:sp>
      <p:sp>
        <p:nvSpPr>
          <p:cNvPr id="3" name="Subtitle 2"/>
          <p:cNvSpPr>
            <a:spLocks noGrp="1"/>
          </p:cNvSpPr>
          <p:nvPr>
            <p:ph type="subTitle" idx="1"/>
          </p:nvPr>
        </p:nvSpPr>
        <p:spPr bwMode="white">
          <a:xfrm>
            <a:off x="191344" y="4670283"/>
            <a:ext cx="9217024" cy="716488"/>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en-US" dirty="0"/>
          </a:p>
        </p:txBody>
      </p:sp>
      <p:sp>
        <p:nvSpPr>
          <p:cNvPr id="9" name="Content Placeholder 2"/>
          <p:cNvSpPr>
            <a:spLocks noGrp="1"/>
          </p:cNvSpPr>
          <p:nvPr>
            <p:ph idx="10"/>
          </p:nvPr>
        </p:nvSpPr>
        <p:spPr>
          <a:xfrm>
            <a:off x="9601300" y="2341246"/>
            <a:ext cx="2399356" cy="3045525"/>
          </a:xfrm>
        </p:spPr>
        <p:txBody>
          <a:bodyPr/>
          <a:lstStyle>
            <a:lvl5pPr>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5117" y="781721"/>
            <a:ext cx="2271455" cy="661512"/>
          </a:xfrm>
          <a:prstGeom prst="rect">
            <a:avLst/>
          </a:prstGeom>
        </p:spPr>
      </p:pic>
    </p:spTree>
    <p:extLst>
      <p:ext uri="{BB962C8B-B14F-4D97-AF65-F5344CB8AC3E}">
        <p14:creationId xmlns:p14="http://schemas.microsoft.com/office/powerpoint/2010/main" val="339773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fr-FR" smtClean="0"/>
              <a:t>Modifiez le style du titre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5C65B7A-A5E1-4629-8B71-3C61136E066F}"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‹N°›</a:t>
            </a:fld>
            <a:endParaRPr lang="en-US"/>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F2CB96-37B7-4C84-BFC7-994D6FB5F467}" type="datetime1">
              <a:rPr lang="en-US" smtClean="0"/>
              <a:t>1/4/2017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‹N°›</a:t>
            </a:fld>
            <a:endParaRPr lang="en-US"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86110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9D56976-A76E-4D22-9F07-02B7A645ABF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23898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37BA823-FA57-4DA2-A18D-6610E94B4B95}"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‹N°›</a:t>
            </a:fld>
            <a:endParaRPr lang="en-US"/>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341254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4FAEA71-F455-4223-AAA0-D93618995969}" type="datetime1">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‹N°›</a:t>
            </a:fld>
            <a:endParaRPr lang="en-US"/>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33205540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C414488-AAD4-453E-A24B-FDFD33A3E91A}"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‹N°›</a:t>
            </a:fld>
            <a:endParaRPr lang="en-US"/>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8658065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F4770-2B48-464F-98E0-5FABAB7ED6D3}" type="datetime1">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‹N°›</a:t>
            </a:fld>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1465531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D3B3A6E-A198-4F08-8CB4-715ABEAAAEBD}"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‹N°›</a:t>
            </a:fld>
            <a:endParaRPr lang="en-US"/>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6220284"/>
            <a:ext cx="1861113" cy="542008"/>
          </a:xfrm>
          <a:prstGeom prst="rect">
            <a:avLst/>
          </a:prstGeom>
        </p:spPr>
      </p:pic>
    </p:spTree>
    <p:extLst>
      <p:ext uri="{BB962C8B-B14F-4D97-AF65-F5344CB8AC3E}">
        <p14:creationId xmlns:p14="http://schemas.microsoft.com/office/powerpoint/2010/main" val="41766129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98D2073-8835-41BD-A5CA-69D969E79521}"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‹N°›</a:t>
            </a:fld>
            <a:endParaRPr lang="en-US"/>
          </a:p>
        </p:txBody>
      </p:sp>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76455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0DE667-2F69-4932-86AE-AF16913455F5}" type="datetime1">
              <a:rPr lang="en-US" smtClean="0"/>
              <a:t>1/4/2017</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2000">
                <a:solidFill>
                  <a:schemeClr val="accent1"/>
                </a:solidFill>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0790986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56"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2.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Acquisition Rapide Multivoies</a:t>
            </a:r>
            <a:endParaRPr lang="fr-FR" dirty="0"/>
          </a:p>
        </p:txBody>
      </p:sp>
      <p:sp>
        <p:nvSpPr>
          <p:cNvPr id="3" name="Sous-titre 2"/>
          <p:cNvSpPr>
            <a:spLocks noGrp="1"/>
          </p:cNvSpPr>
          <p:nvPr>
            <p:ph type="subTitle" idx="1"/>
          </p:nvPr>
        </p:nvSpPr>
        <p:spPr/>
        <p:txBody>
          <a:bodyPr>
            <a:normAutofit fontScale="77500" lnSpcReduction="20000"/>
          </a:bodyPr>
          <a:lstStyle/>
          <a:p>
            <a:r>
              <a:rPr lang="fr-FR" sz="2200" dirty="0" smtClean="0"/>
              <a:t>P16A01 </a:t>
            </a:r>
            <a:r>
              <a:rPr lang="fr-FR" sz="2200" cap="all" dirty="0" smtClean="0"/>
              <a:t>: Présentation de projet– 04/01/2017</a:t>
            </a:r>
            <a:r>
              <a:rPr lang="fr-FR" dirty="0" smtClean="0"/>
              <a:t/>
            </a:r>
            <a:br>
              <a:rPr lang="fr-FR" dirty="0" smtClean="0"/>
            </a:br>
            <a:r>
              <a:rPr lang="fr-FR" dirty="0" smtClean="0"/>
              <a:t/>
            </a:r>
            <a:br>
              <a:rPr lang="fr-FR" dirty="0" smtClean="0"/>
            </a:br>
            <a:r>
              <a:rPr lang="fr-FR" sz="1900" b="1" dirty="0" smtClean="0"/>
              <a:t>Christopher Brière </a:t>
            </a:r>
            <a:r>
              <a:rPr lang="fr-FR" sz="1900" dirty="0" smtClean="0"/>
              <a:t>– </a:t>
            </a:r>
            <a:r>
              <a:rPr lang="fr-FR" sz="1900" b="1" dirty="0" smtClean="0"/>
              <a:t>Pierre Flodrops</a:t>
            </a:r>
            <a:endParaRPr lang="fr-FR" b="1" dirty="0"/>
          </a:p>
        </p:txBody>
      </p:sp>
      <p:sp>
        <p:nvSpPr>
          <p:cNvPr id="4" name="Espace réservé du contenu 3"/>
          <p:cNvSpPr>
            <a:spLocks noGrp="1"/>
          </p:cNvSpPr>
          <p:nvPr>
            <p:ph idx="10"/>
          </p:nvPr>
        </p:nvSpPr>
        <p:spPr>
          <a:xfrm>
            <a:off x="9336360" y="2129032"/>
            <a:ext cx="2808312" cy="3045525"/>
          </a:xfrm>
        </p:spPr>
        <p:txBody>
          <a:bodyPr>
            <a:noAutofit/>
          </a:bodyPr>
          <a:lstStyle/>
          <a:p>
            <a:r>
              <a:rPr lang="fr-FR" sz="2200" dirty="0" smtClean="0"/>
              <a:t>Client et</a:t>
            </a:r>
            <a:br>
              <a:rPr lang="fr-FR" sz="2200" dirty="0" smtClean="0"/>
            </a:br>
            <a:r>
              <a:rPr lang="fr-FR" sz="2200" dirty="0" smtClean="0"/>
              <a:t>Tuteur technique:</a:t>
            </a:r>
            <a:r>
              <a:rPr lang="fr-FR" sz="2200" smtClean="0"/>
              <a:t/>
            </a:r>
            <a:br>
              <a:rPr lang="fr-FR" sz="2200" smtClean="0"/>
            </a:br>
            <a:r>
              <a:rPr lang="fr-FR" sz="2200" b="1" smtClean="0"/>
              <a:t>M </a:t>
            </a:r>
            <a:r>
              <a:rPr lang="fr-FR" sz="2200" b="1" dirty="0" smtClean="0"/>
              <a:t>Pasquier </a:t>
            </a:r>
            <a:br>
              <a:rPr lang="fr-FR" sz="2200" b="1" dirty="0" smtClean="0"/>
            </a:br>
            <a:r>
              <a:rPr lang="fr-FR" sz="2200" b="1" dirty="0" smtClean="0"/>
              <a:t>(Polytech)</a:t>
            </a:r>
          </a:p>
          <a:p>
            <a:r>
              <a:rPr lang="fr-FR" sz="2200" dirty="0" smtClean="0"/>
              <a:t>Tutrice Industrielle:</a:t>
            </a:r>
            <a:br>
              <a:rPr lang="fr-FR" sz="2200" dirty="0" smtClean="0"/>
            </a:br>
            <a:r>
              <a:rPr lang="fr-FR" sz="2200" b="1" dirty="0" smtClean="0"/>
              <a:t>Mme </a:t>
            </a:r>
            <a:r>
              <a:rPr lang="fr-FR" sz="2200" b="1" dirty="0" err="1" smtClean="0"/>
              <a:t>Goi</a:t>
            </a:r>
            <a:endParaRPr lang="fr-FR" sz="2200" b="1" dirty="0" smtClean="0"/>
          </a:p>
        </p:txBody>
      </p:sp>
      <p:sp>
        <p:nvSpPr>
          <p:cNvPr id="6" name="Sous-titre 2"/>
          <p:cNvSpPr txBox="1">
            <a:spLocks/>
          </p:cNvSpPr>
          <p:nvPr/>
        </p:nvSpPr>
        <p:spPr bwMode="white">
          <a:xfrm>
            <a:off x="3057531" y="5911997"/>
            <a:ext cx="6480720" cy="2880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Font typeface="Arial" pitchFamily="34" charset="0"/>
              <a:buNone/>
              <a:defRPr sz="2000" kern="1200">
                <a:solidFill>
                  <a:schemeClr val="accent1"/>
                </a:solidFill>
                <a:latin typeface="+mj-lt"/>
                <a:ea typeface="+mn-ea"/>
                <a:cs typeface="+mn-cs"/>
              </a:defRPr>
            </a:lvl1pPr>
            <a:lvl2pPr marL="457200" indent="0" algn="ctr" defTabSz="914400" rtl="0" eaLnBrk="1" latinLnBrk="0" hangingPunct="1">
              <a:lnSpc>
                <a:spcPct val="90000"/>
              </a:lnSpc>
              <a:spcBef>
                <a:spcPts val="1000"/>
              </a:spcBef>
              <a:buClr>
                <a:schemeClr val="accent1"/>
              </a:buClr>
              <a:buFont typeface="Arial" pitchFamily="34" charset="0"/>
              <a:buNone/>
              <a:defRPr sz="2000" kern="1200">
                <a:solidFill>
                  <a:schemeClr val="tx1">
                    <a:lumMod val="85000"/>
                  </a:schemeClr>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lumMod val="85000"/>
                  </a:schemeClr>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lumMod val="85000"/>
                  </a:schemeClr>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lumMod val="85000"/>
                  </a:schemeClr>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fr-FR" sz="1200" b="1" dirty="0" smtClean="0"/>
              <a:t>Polytech Clermont-Ferrand – Génie Electrique : Projet Industriel 2016-2017</a:t>
            </a:r>
            <a:endParaRPr lang="fr-FR" sz="1200" b="1" dirty="0"/>
          </a:p>
        </p:txBody>
      </p:sp>
    </p:spTree>
    <p:extLst>
      <p:ext uri="{BB962C8B-B14F-4D97-AF65-F5344CB8AC3E}">
        <p14:creationId xmlns:p14="http://schemas.microsoft.com/office/powerpoint/2010/main" val="2900686953"/>
      </p:ext>
    </p:extLst>
  </p:cSld>
  <p:clrMapOvr>
    <a:masterClrMapping/>
  </p:clrMapOvr>
  <mc:AlternateContent xmlns:mc="http://schemas.openxmlformats.org/markup-compatibility/2006" xmlns:p14="http://schemas.microsoft.com/office/powerpoint/2010/main">
    <mc:Choice Requires="p14">
      <p:transition spd="slow" p14:dur="2000" advTm="50708"/>
    </mc:Choice>
    <mc:Fallback xmlns="">
      <p:transition spd="slow" advTm="5070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 technique retenue</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10</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15" y="1757004"/>
            <a:ext cx="1165597" cy="64807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427002" y="4444972"/>
            <a:ext cx="2568177" cy="746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Lecture et exploitation des données </a:t>
            </a:r>
            <a:br>
              <a:rPr lang="fr-FR" sz="1600" dirty="0" smtClean="0"/>
            </a:br>
            <a:r>
              <a:rPr lang="fr-FR" sz="1600" dirty="0" smtClean="0"/>
              <a:t>(affichage et calcul) </a:t>
            </a:r>
            <a:endParaRPr lang="fr-FR" sz="1600" dirty="0"/>
          </a:p>
        </p:txBody>
      </p:sp>
      <p:sp>
        <p:nvSpPr>
          <p:cNvPr id="7" name="Rectangle 6"/>
          <p:cNvSpPr/>
          <p:nvPr/>
        </p:nvSpPr>
        <p:spPr>
          <a:xfrm>
            <a:off x="1559207" y="4283113"/>
            <a:ext cx="7269409" cy="19138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73373" y="4412904"/>
            <a:ext cx="2568177" cy="71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Générer un fichier de résultats (fichier .</a:t>
            </a:r>
            <a:r>
              <a:rPr lang="fr-FR" sz="1600" dirty="0" err="1" smtClean="0"/>
              <a:t>txt</a:t>
            </a:r>
            <a:r>
              <a:rPr lang="fr-FR" sz="1600" dirty="0" smtClean="0"/>
              <a:t>)</a:t>
            </a:r>
            <a:endParaRPr lang="fr-FR" sz="1600" dirty="0"/>
          </a:p>
        </p:txBody>
      </p:sp>
      <p:sp>
        <p:nvSpPr>
          <p:cNvPr id="9" name="Rectangle 8"/>
          <p:cNvSpPr/>
          <p:nvPr/>
        </p:nvSpPr>
        <p:spPr>
          <a:xfrm>
            <a:off x="1778737" y="4405649"/>
            <a:ext cx="314480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des données acquises</a:t>
            </a:r>
            <a:br>
              <a:rPr lang="fr-FR" sz="1600" dirty="0" smtClean="0"/>
            </a:br>
            <a:r>
              <a:rPr lang="fr-FR" sz="1600" dirty="0" smtClean="0"/>
              <a:t>(stockage et transfert)</a:t>
            </a:r>
            <a:endParaRPr lang="fr-FR" sz="16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3769" y="5259959"/>
            <a:ext cx="1090579" cy="69509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31504" y="1556792"/>
            <a:ext cx="9272253" cy="21100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437492" y="1755437"/>
            <a:ext cx="1402101" cy="63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Adaptation en Tension</a:t>
            </a:r>
            <a:endParaRPr lang="fr-FR" sz="1600" dirty="0"/>
          </a:p>
        </p:txBody>
      </p:sp>
      <p:sp>
        <p:nvSpPr>
          <p:cNvPr id="13" name="Rectangle 12"/>
          <p:cNvSpPr/>
          <p:nvPr/>
        </p:nvSpPr>
        <p:spPr>
          <a:xfrm>
            <a:off x="5519819" y="1748246"/>
            <a:ext cx="2243517" cy="62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Conversion </a:t>
            </a:r>
            <a:br>
              <a:rPr lang="fr-FR" sz="1600" dirty="0" smtClean="0"/>
            </a:br>
            <a:r>
              <a:rPr lang="fr-FR" sz="1600" dirty="0" smtClean="0"/>
              <a:t>Analogique Numérique </a:t>
            </a:r>
            <a:endParaRPr lang="fr-FR" sz="1600"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034" y="2518458"/>
            <a:ext cx="1374291" cy="937059"/>
          </a:xfrm>
          <a:prstGeom prst="rect">
            <a:avLst/>
          </a:prstGeom>
          <a:ln>
            <a:noFill/>
          </a:ln>
          <a:effectLst>
            <a:outerShdw blurRad="292100" dist="139700" dir="2700000" algn="tl" rotWithShape="0">
              <a:srgbClr val="333333">
                <a:alpha val="65000"/>
              </a:srgbClr>
            </a:outerShdw>
          </a:effectLst>
        </p:spPr>
      </p:pic>
      <p:cxnSp>
        <p:nvCxnSpPr>
          <p:cNvPr id="15" name="Connecteur droit avec flèche 14"/>
          <p:cNvCxnSpPr>
            <a:stCxn id="12" idx="3"/>
            <a:endCxn id="13" idx="1"/>
          </p:cNvCxnSpPr>
          <p:nvPr/>
        </p:nvCxnSpPr>
        <p:spPr>
          <a:xfrm flipV="1">
            <a:off x="3839593" y="2058330"/>
            <a:ext cx="1680226" cy="13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3" idx="3"/>
            <a:endCxn id="9" idx="1"/>
          </p:cNvCxnSpPr>
          <p:nvPr/>
        </p:nvCxnSpPr>
        <p:spPr>
          <a:xfrm flipH="1">
            <a:off x="1778737" y="2058330"/>
            <a:ext cx="5984599" cy="2707359"/>
          </a:xfrm>
          <a:prstGeom prst="bentConnector5">
            <a:avLst>
              <a:gd name="adj1" fmla="val -63482"/>
              <a:gd name="adj2" fmla="val 68698"/>
              <a:gd name="adj3" fmla="val 107312"/>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3"/>
            <a:endCxn id="8" idx="1"/>
          </p:cNvCxnSpPr>
          <p:nvPr/>
        </p:nvCxnSpPr>
        <p:spPr>
          <a:xfrm>
            <a:off x="4923546" y="4765689"/>
            <a:ext cx="949827" cy="6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a:endCxn id="6" idx="1"/>
          </p:cNvCxnSpPr>
          <p:nvPr/>
        </p:nvCxnSpPr>
        <p:spPr>
          <a:xfrm flipV="1">
            <a:off x="8441550" y="4769009"/>
            <a:ext cx="985452" cy="3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9264353" y="1549393"/>
            <a:ext cx="1738538" cy="369332"/>
          </a:xfrm>
          <a:prstGeom prst="rect">
            <a:avLst/>
          </a:prstGeom>
          <a:noFill/>
        </p:spPr>
        <p:txBody>
          <a:bodyPr wrap="square" rtlCol="0">
            <a:spAutoFit/>
          </a:bodyPr>
          <a:lstStyle/>
          <a:p>
            <a:r>
              <a:rPr lang="fr-FR" dirty="0" smtClean="0"/>
              <a:t>Carte Fille x15</a:t>
            </a:r>
            <a:endParaRPr lang="fr-FR" dirty="0"/>
          </a:p>
        </p:txBody>
      </p:sp>
      <p:sp>
        <p:nvSpPr>
          <p:cNvPr id="20" name="ZoneTexte 19"/>
          <p:cNvSpPr txBox="1"/>
          <p:nvPr/>
        </p:nvSpPr>
        <p:spPr>
          <a:xfrm>
            <a:off x="7336836" y="5780755"/>
            <a:ext cx="1465777" cy="369332"/>
          </a:xfrm>
          <a:prstGeom prst="rect">
            <a:avLst/>
          </a:prstGeom>
          <a:noFill/>
        </p:spPr>
        <p:txBody>
          <a:bodyPr wrap="square" rtlCol="0">
            <a:spAutoFit/>
          </a:bodyPr>
          <a:lstStyle/>
          <a:p>
            <a:r>
              <a:rPr lang="fr-FR" dirty="0" smtClean="0"/>
              <a:t>Carte Mère</a:t>
            </a:r>
            <a:endParaRPr lang="fr-FR" dirty="0"/>
          </a:p>
        </p:txBody>
      </p:sp>
      <p:grpSp>
        <p:nvGrpSpPr>
          <p:cNvPr id="21" name="Groupe 20"/>
          <p:cNvGrpSpPr/>
          <p:nvPr/>
        </p:nvGrpSpPr>
        <p:grpSpPr>
          <a:xfrm>
            <a:off x="4956206" y="2552370"/>
            <a:ext cx="1440160" cy="1109767"/>
            <a:chOff x="6816080" y="1980201"/>
            <a:chExt cx="1440160" cy="1109767"/>
          </a:xfrm>
        </p:grpSpPr>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26" y="1980201"/>
              <a:ext cx="1019577" cy="772442"/>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6816080" y="2836052"/>
              <a:ext cx="1440160" cy="253916"/>
            </a:xfrm>
            <a:prstGeom prst="rect">
              <a:avLst/>
            </a:prstGeom>
            <a:noFill/>
          </p:spPr>
          <p:txBody>
            <a:bodyPr wrap="square" rtlCol="0">
              <a:spAutoFit/>
            </a:bodyPr>
            <a:lstStyle/>
            <a:p>
              <a:r>
                <a:rPr lang="fr-FR" sz="1050" b="1" dirty="0" smtClean="0"/>
                <a:t>Microcontrôleur fils</a:t>
              </a:r>
              <a:endParaRPr lang="fr-FR" sz="1050" b="1" dirty="0"/>
            </a:p>
          </p:txBody>
        </p:sp>
      </p:grpSp>
      <p:cxnSp>
        <p:nvCxnSpPr>
          <p:cNvPr id="24" name="Connecteur droit avec flèche 23"/>
          <p:cNvCxnSpPr>
            <a:stCxn id="5" idx="3"/>
            <a:endCxn id="12" idx="1"/>
          </p:cNvCxnSpPr>
          <p:nvPr/>
        </p:nvCxnSpPr>
        <p:spPr>
          <a:xfrm flipV="1">
            <a:off x="1485712" y="2071567"/>
            <a:ext cx="951780" cy="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2829680" y="5174133"/>
            <a:ext cx="1670451" cy="1022790"/>
            <a:chOff x="2127241" y="5036526"/>
            <a:chExt cx="1670451" cy="1022790"/>
          </a:xfrm>
        </p:grpSpPr>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91" y="5036526"/>
              <a:ext cx="873975" cy="553290"/>
            </a:xfrm>
            <a:prstGeom prst="rect">
              <a:avLst/>
            </a:prstGeom>
            <a:ln>
              <a:noFill/>
            </a:ln>
            <a:effectLst>
              <a:outerShdw blurRad="292100" dist="139700" dir="2700000" algn="tl" rotWithShape="0">
                <a:srgbClr val="333333">
                  <a:alpha val="65000"/>
                </a:srgbClr>
              </a:outerShdw>
            </a:effectLst>
          </p:spPr>
        </p:pic>
        <p:sp>
          <p:nvSpPr>
            <p:cNvPr id="27" name="ZoneTexte 26"/>
            <p:cNvSpPr txBox="1"/>
            <p:nvPr/>
          </p:nvSpPr>
          <p:spPr>
            <a:xfrm>
              <a:off x="2127241" y="5643818"/>
              <a:ext cx="1670451" cy="415498"/>
            </a:xfrm>
            <a:prstGeom prst="rect">
              <a:avLst/>
            </a:prstGeom>
            <a:noFill/>
          </p:spPr>
          <p:txBody>
            <a:bodyPr wrap="square" rtlCol="0">
              <a:spAutoFit/>
            </a:bodyPr>
            <a:lstStyle/>
            <a:p>
              <a:pPr algn="ctr"/>
              <a:r>
                <a:rPr lang="fr-FR" sz="1050" b="1" dirty="0" smtClean="0"/>
                <a:t>Microcontrôleur </a:t>
              </a:r>
              <a:br>
                <a:rPr lang="fr-FR" sz="1050" b="1" dirty="0" smtClean="0"/>
              </a:br>
              <a:r>
                <a:rPr lang="fr-FR" sz="1050" b="1" dirty="0" smtClean="0"/>
                <a:t>père</a:t>
              </a:r>
              <a:endParaRPr lang="fr-FR" sz="1050" b="1" dirty="0"/>
            </a:p>
          </p:txBody>
        </p:sp>
      </p:grpSp>
      <p:sp>
        <p:nvSpPr>
          <p:cNvPr id="28" name="Flèche droite 27"/>
          <p:cNvSpPr/>
          <p:nvPr/>
        </p:nvSpPr>
        <p:spPr>
          <a:xfrm>
            <a:off x="3686272" y="3012117"/>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8710745" y="5449150"/>
            <a:ext cx="1670451" cy="612597"/>
            <a:chOff x="4281215" y="4833387"/>
            <a:chExt cx="1670451" cy="612597"/>
          </a:xfrm>
        </p:grpSpPr>
        <p:sp>
          <p:nvSpPr>
            <p:cNvPr id="31" name="Flèche droite 30"/>
            <p:cNvSpPr/>
            <p:nvPr/>
          </p:nvSpPr>
          <p:spPr>
            <a:xfrm>
              <a:off x="4671760" y="4833387"/>
              <a:ext cx="1085979" cy="128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4281215" y="5030486"/>
              <a:ext cx="1670451" cy="415498"/>
            </a:xfrm>
            <a:prstGeom prst="rect">
              <a:avLst/>
            </a:prstGeom>
            <a:noFill/>
          </p:spPr>
          <p:txBody>
            <a:bodyPr wrap="square" rtlCol="0">
              <a:spAutoFit/>
            </a:bodyPr>
            <a:lstStyle/>
            <a:p>
              <a:pPr algn="ctr"/>
              <a:r>
                <a:rPr lang="fr-FR" sz="1050" b="1" dirty="0" smtClean="0"/>
                <a:t>Communication</a:t>
              </a:r>
              <a:br>
                <a:rPr lang="fr-FR" sz="1050" b="1" dirty="0" smtClean="0"/>
              </a:br>
              <a:r>
                <a:rPr lang="fr-FR" sz="1050" b="1" dirty="0" smtClean="0"/>
                <a:t>USB</a:t>
              </a:r>
              <a:endParaRPr lang="fr-FR" sz="1050" b="1" dirty="0"/>
            </a:p>
          </p:txBody>
        </p:sp>
      </p:grpSp>
      <p:grpSp>
        <p:nvGrpSpPr>
          <p:cNvPr id="33" name="Groupe 32"/>
          <p:cNvGrpSpPr/>
          <p:nvPr/>
        </p:nvGrpSpPr>
        <p:grpSpPr>
          <a:xfrm>
            <a:off x="1558488" y="5377215"/>
            <a:ext cx="1563608" cy="588206"/>
            <a:chOff x="1126724" y="4797475"/>
            <a:chExt cx="1563608" cy="588206"/>
          </a:xfrm>
        </p:grpSpPr>
        <p:sp>
          <p:nvSpPr>
            <p:cNvPr id="34" name="Flèche droite 33"/>
            <p:cNvSpPr/>
            <p:nvPr/>
          </p:nvSpPr>
          <p:spPr>
            <a:xfrm>
              <a:off x="1573441" y="4797475"/>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26724" y="4924016"/>
              <a:ext cx="1563608" cy="461665"/>
            </a:xfrm>
            <a:prstGeom prst="rect">
              <a:avLst/>
            </a:prstGeom>
            <a:noFill/>
          </p:spPr>
          <p:txBody>
            <a:bodyPr wrap="square" rtlCol="0">
              <a:spAutoFit/>
            </a:bodyPr>
            <a:lstStyle/>
            <a:p>
              <a:pPr algn="ctr"/>
              <a:r>
                <a:rPr lang="fr-FR" sz="1200" b="1" dirty="0" smtClean="0"/>
                <a:t>Communication </a:t>
              </a:r>
              <a:br>
                <a:rPr lang="fr-FR" sz="1200" b="1" dirty="0" smtClean="0"/>
              </a:br>
              <a:r>
                <a:rPr lang="fr-FR" sz="1200" b="1" dirty="0" smtClean="0"/>
                <a:t>SPI</a:t>
              </a:r>
              <a:endParaRPr lang="fr-FR" sz="1200" b="1" dirty="0"/>
            </a:p>
          </p:txBody>
        </p:sp>
      </p:grpSp>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413" y="2347184"/>
            <a:ext cx="787661" cy="787661"/>
          </a:xfrm>
          <a:prstGeom prst="rect">
            <a:avLst/>
          </a:prstGeom>
          <a:ln>
            <a:noFill/>
          </a:ln>
          <a:effectLst>
            <a:outerShdw blurRad="292100" dist="139700" dir="2700000" algn="tl" rotWithShape="0">
              <a:srgbClr val="333333">
                <a:alpha val="65000"/>
              </a:srgbClr>
            </a:outerShdw>
          </a:effectLst>
        </p:spPr>
      </p:pic>
      <p:sp>
        <p:nvSpPr>
          <p:cNvPr id="37" name="ZoneTexte 36"/>
          <p:cNvSpPr txBox="1"/>
          <p:nvPr/>
        </p:nvSpPr>
        <p:spPr>
          <a:xfrm>
            <a:off x="7090835" y="2639674"/>
            <a:ext cx="1563608" cy="461665"/>
          </a:xfrm>
          <a:prstGeom prst="rect">
            <a:avLst/>
          </a:prstGeom>
          <a:noFill/>
        </p:spPr>
        <p:txBody>
          <a:bodyPr wrap="square" rtlCol="0">
            <a:spAutoFit/>
          </a:bodyPr>
          <a:lstStyle/>
          <a:p>
            <a:pPr algn="ctr"/>
            <a:r>
              <a:rPr lang="fr-FR" sz="1200" b="1" dirty="0" smtClean="0"/>
              <a:t>Communication</a:t>
            </a:r>
            <a:br>
              <a:rPr lang="fr-FR" sz="1200" b="1" dirty="0" smtClean="0"/>
            </a:br>
            <a:r>
              <a:rPr lang="fr-FR" sz="1200" b="1" dirty="0" smtClean="0"/>
              <a:t> SPI</a:t>
            </a:r>
            <a:endParaRPr lang="fr-FR" sz="1200" b="1" dirty="0"/>
          </a:p>
        </p:txBody>
      </p:sp>
      <p:sp>
        <p:nvSpPr>
          <p:cNvPr id="38" name="ZoneTexte 37"/>
          <p:cNvSpPr txBox="1"/>
          <p:nvPr/>
        </p:nvSpPr>
        <p:spPr>
          <a:xfrm>
            <a:off x="9427002" y="3158093"/>
            <a:ext cx="1440160" cy="415498"/>
          </a:xfrm>
          <a:prstGeom prst="rect">
            <a:avLst/>
          </a:prstGeom>
          <a:noFill/>
        </p:spPr>
        <p:txBody>
          <a:bodyPr wrap="square" rtlCol="0">
            <a:spAutoFit/>
          </a:bodyPr>
          <a:lstStyle/>
          <a:p>
            <a:pPr algn="ctr"/>
            <a:r>
              <a:rPr lang="fr-FR" sz="1050" b="1" dirty="0" smtClean="0"/>
              <a:t>Module mémoire</a:t>
            </a:r>
            <a:br>
              <a:rPr lang="fr-FR" sz="1050" b="1" dirty="0" smtClean="0"/>
            </a:br>
            <a:r>
              <a:rPr lang="fr-FR" sz="1050" b="1" dirty="0" smtClean="0"/>
              <a:t>type FIFO</a:t>
            </a:r>
            <a:endParaRPr lang="fr-FR" sz="1050" b="1" dirty="0"/>
          </a:p>
        </p:txBody>
      </p:sp>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0481" y="5224903"/>
            <a:ext cx="1039240" cy="4988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0" name="ZoneTexte 39"/>
          <p:cNvSpPr txBox="1"/>
          <p:nvPr/>
        </p:nvSpPr>
        <p:spPr>
          <a:xfrm>
            <a:off x="3326139" y="2666103"/>
            <a:ext cx="1563608" cy="276999"/>
          </a:xfrm>
          <a:prstGeom prst="rect">
            <a:avLst/>
          </a:prstGeom>
          <a:noFill/>
        </p:spPr>
        <p:txBody>
          <a:bodyPr wrap="square" rtlCol="0">
            <a:spAutoFit/>
          </a:bodyPr>
          <a:lstStyle/>
          <a:p>
            <a:pPr algn="ctr"/>
            <a:r>
              <a:rPr lang="fr-FR" sz="1200" b="1" dirty="0" smtClean="0"/>
              <a:t>Tension 0-3.3V</a:t>
            </a:r>
            <a:endParaRPr lang="fr-FR" sz="1200" b="1" dirty="0"/>
          </a:p>
        </p:txBody>
      </p:sp>
      <p:sp>
        <p:nvSpPr>
          <p:cNvPr id="41" name="ZoneTexte 40"/>
          <p:cNvSpPr txBox="1"/>
          <p:nvPr/>
        </p:nvSpPr>
        <p:spPr>
          <a:xfrm>
            <a:off x="5379067" y="5748023"/>
            <a:ext cx="1670451" cy="415498"/>
          </a:xfrm>
          <a:prstGeom prst="rect">
            <a:avLst/>
          </a:prstGeom>
          <a:noFill/>
        </p:spPr>
        <p:txBody>
          <a:bodyPr wrap="square" rtlCol="0">
            <a:spAutoFit/>
          </a:bodyPr>
          <a:lstStyle/>
          <a:p>
            <a:pPr algn="ctr"/>
            <a:r>
              <a:rPr lang="fr-FR" sz="1050" b="1" dirty="0" smtClean="0"/>
              <a:t>Fonction </a:t>
            </a:r>
            <a:br>
              <a:rPr lang="fr-FR" sz="1050" b="1" dirty="0" smtClean="0"/>
            </a:br>
            <a:r>
              <a:rPr lang="fr-FR" sz="1050" b="1" dirty="0" smtClean="0"/>
              <a:t>USB</a:t>
            </a:r>
            <a:endParaRPr lang="fr-FR" sz="1050" b="1" dirty="0"/>
          </a:p>
        </p:txBody>
      </p:sp>
      <p:sp>
        <p:nvSpPr>
          <p:cNvPr id="42" name="ZoneTexte 41"/>
          <p:cNvSpPr txBox="1"/>
          <p:nvPr/>
        </p:nvSpPr>
        <p:spPr>
          <a:xfrm>
            <a:off x="53858" y="2473318"/>
            <a:ext cx="1563608" cy="276999"/>
          </a:xfrm>
          <a:prstGeom prst="rect">
            <a:avLst/>
          </a:prstGeom>
          <a:noFill/>
        </p:spPr>
        <p:txBody>
          <a:bodyPr wrap="square" rtlCol="0">
            <a:spAutoFit/>
          </a:bodyPr>
          <a:lstStyle/>
          <a:p>
            <a:pPr algn="ctr"/>
            <a:r>
              <a:rPr lang="fr-FR" sz="1200" b="1" dirty="0" smtClean="0"/>
              <a:t>Capteurs utilisés</a:t>
            </a:r>
            <a:endParaRPr lang="fr-FR" sz="1200" b="1" dirty="0"/>
          </a:p>
        </p:txBody>
      </p:sp>
      <p:sp>
        <p:nvSpPr>
          <p:cNvPr id="43" name="Flèche droite 42"/>
          <p:cNvSpPr/>
          <p:nvPr/>
        </p:nvSpPr>
        <p:spPr>
          <a:xfrm>
            <a:off x="7637964" y="3103626"/>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7511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Gestion des données acquises:</a:t>
            </a:r>
            <a:br>
              <a:rPr lang="fr-FR" dirty="0"/>
            </a:br>
            <a:endParaRPr lang="fr-FR" dirty="0"/>
          </a:p>
        </p:txBody>
      </p:sp>
      <p:sp>
        <p:nvSpPr>
          <p:cNvPr id="3" name="Espace réservé du contenu 2"/>
          <p:cNvSpPr>
            <a:spLocks noGrp="1"/>
          </p:cNvSpPr>
          <p:nvPr>
            <p:ph idx="1"/>
          </p:nvPr>
        </p:nvSpPr>
        <p:spPr>
          <a:xfrm>
            <a:off x="677334" y="2160589"/>
            <a:ext cx="9523122" cy="3880773"/>
          </a:xfrm>
        </p:spPr>
        <p:txBody>
          <a:bodyPr/>
          <a:lstStyle/>
          <a:p>
            <a:pPr>
              <a:buFont typeface="Wingdings" panose="05000000000000000000" pitchFamily="2" charset="2"/>
              <a:buChar char="q"/>
            </a:pPr>
            <a:r>
              <a:rPr lang="fr-FR" dirty="0"/>
              <a:t>Réception des résultats de conversions</a:t>
            </a:r>
          </a:p>
          <a:p>
            <a:pPr>
              <a:buFont typeface="Wingdings" panose="05000000000000000000" pitchFamily="2" charset="2"/>
              <a:buChar char="q"/>
            </a:pPr>
            <a:r>
              <a:rPr lang="fr-FR" dirty="0"/>
              <a:t>Ordonnancement des résultats</a:t>
            </a:r>
          </a:p>
          <a:p>
            <a:pPr>
              <a:buFont typeface="Wingdings" panose="05000000000000000000" pitchFamily="2" charset="2"/>
              <a:buChar char="q"/>
            </a:pPr>
            <a:r>
              <a:rPr lang="fr-FR" dirty="0"/>
              <a:t>Fonctions réalisée par microcontrôleur</a:t>
            </a:r>
          </a:p>
          <a:p>
            <a:pPr marL="0" indent="0">
              <a:buNone/>
            </a:pPr>
            <a:endParaRPr lang="fr-FR" dirty="0"/>
          </a:p>
          <a:p>
            <a:pPr>
              <a:buFont typeface="Wingdings" panose="05000000000000000000" pitchFamily="2" charset="2"/>
              <a:buChar char="Ø"/>
            </a:pPr>
            <a:r>
              <a:rPr lang="fr-FR" dirty="0" smtClean="0">
                <a:sym typeface="Wingdings" panose="05000000000000000000" pitchFamily="2" charset="2"/>
              </a:rPr>
              <a:t>Choix du composant PIC33EP256MU806</a:t>
            </a:r>
            <a:r>
              <a:rPr lang="fr-FR" dirty="0">
                <a:sym typeface="Wingdings" panose="05000000000000000000" pitchFamily="2" charset="2"/>
              </a:rPr>
              <a:t>, </a:t>
            </a:r>
            <a:r>
              <a:rPr lang="fr-FR" dirty="0" smtClean="0">
                <a:sym typeface="Wingdings" panose="05000000000000000000" pitchFamily="2" charset="2"/>
              </a:rPr>
              <a:t>Microchip : </a:t>
            </a:r>
          </a:p>
          <a:p>
            <a:pPr lvl="1">
              <a:buFont typeface="Arial" panose="020B0604020202020204" pitchFamily="34" charset="0"/>
              <a:buChar char="•"/>
            </a:pPr>
            <a:r>
              <a:rPr lang="fr-FR" dirty="0" smtClean="0">
                <a:sym typeface="Wingdings" panose="05000000000000000000" pitchFamily="2" charset="2"/>
              </a:rPr>
              <a:t>Même </a:t>
            </a:r>
            <a:r>
              <a:rPr lang="fr-FR" dirty="0">
                <a:sym typeface="Wingdings" panose="05000000000000000000" pitchFamily="2" charset="2"/>
              </a:rPr>
              <a:t>famille que les microcontrôleurs fils pour garantir le bon fonctionnement du système et minimiser le temps de prise en </a:t>
            </a:r>
            <a:r>
              <a:rPr lang="fr-FR" dirty="0" smtClean="0">
                <a:sym typeface="Wingdings" panose="05000000000000000000" pitchFamily="2" charset="2"/>
              </a:rPr>
              <a:t>main</a:t>
            </a: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11</a:t>
            </a:fld>
            <a:endParaRPr lang="en-US" dirty="0"/>
          </a:p>
        </p:txBody>
      </p:sp>
    </p:spTree>
    <p:extLst>
      <p:ext uri="{BB962C8B-B14F-4D97-AF65-F5344CB8AC3E}">
        <p14:creationId xmlns:p14="http://schemas.microsoft.com/office/powerpoint/2010/main" val="123058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 technique retenue</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12</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15" y="1757004"/>
            <a:ext cx="1165597" cy="64807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427002" y="4444972"/>
            <a:ext cx="2568177" cy="746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Lecture et exploitation des données </a:t>
            </a:r>
            <a:br>
              <a:rPr lang="fr-FR" sz="1600" dirty="0" smtClean="0"/>
            </a:br>
            <a:r>
              <a:rPr lang="fr-FR" sz="1600" dirty="0" smtClean="0"/>
              <a:t>(affichage et calcul) </a:t>
            </a:r>
            <a:endParaRPr lang="fr-FR" sz="1600" dirty="0"/>
          </a:p>
        </p:txBody>
      </p:sp>
      <p:sp>
        <p:nvSpPr>
          <p:cNvPr id="7" name="Rectangle 6"/>
          <p:cNvSpPr/>
          <p:nvPr/>
        </p:nvSpPr>
        <p:spPr>
          <a:xfrm>
            <a:off x="1559207" y="4283113"/>
            <a:ext cx="7269409" cy="19138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73373" y="4412904"/>
            <a:ext cx="2568177" cy="71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Générer un fichier de résultats (fichier .</a:t>
            </a:r>
            <a:r>
              <a:rPr lang="fr-FR" sz="1600" dirty="0" err="1" smtClean="0"/>
              <a:t>txt</a:t>
            </a:r>
            <a:r>
              <a:rPr lang="fr-FR" sz="1600" dirty="0" smtClean="0"/>
              <a:t>)</a:t>
            </a:r>
            <a:endParaRPr lang="fr-FR" sz="1600" dirty="0"/>
          </a:p>
        </p:txBody>
      </p:sp>
      <p:sp>
        <p:nvSpPr>
          <p:cNvPr id="9" name="Rectangle 8"/>
          <p:cNvSpPr/>
          <p:nvPr/>
        </p:nvSpPr>
        <p:spPr>
          <a:xfrm>
            <a:off x="1778737" y="4405649"/>
            <a:ext cx="314480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des données acquises</a:t>
            </a:r>
            <a:br>
              <a:rPr lang="fr-FR" sz="1600" dirty="0" smtClean="0"/>
            </a:br>
            <a:r>
              <a:rPr lang="fr-FR" sz="1600" dirty="0" smtClean="0"/>
              <a:t>(stockage et transfert)</a:t>
            </a:r>
            <a:endParaRPr lang="fr-FR" sz="16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3769" y="5259959"/>
            <a:ext cx="1090579" cy="69509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31504" y="1556792"/>
            <a:ext cx="9272253" cy="21100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437492" y="1755437"/>
            <a:ext cx="1402101" cy="63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Adaptation en Tension</a:t>
            </a:r>
            <a:endParaRPr lang="fr-FR" sz="1600" dirty="0"/>
          </a:p>
        </p:txBody>
      </p:sp>
      <p:sp>
        <p:nvSpPr>
          <p:cNvPr id="13" name="Rectangle 12"/>
          <p:cNvSpPr/>
          <p:nvPr/>
        </p:nvSpPr>
        <p:spPr>
          <a:xfrm>
            <a:off x="5519819" y="1748246"/>
            <a:ext cx="2243517" cy="62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Conversion </a:t>
            </a:r>
            <a:br>
              <a:rPr lang="fr-FR" sz="1600" dirty="0" smtClean="0"/>
            </a:br>
            <a:r>
              <a:rPr lang="fr-FR" sz="1600" dirty="0" smtClean="0"/>
              <a:t>Analogique Numérique </a:t>
            </a:r>
            <a:endParaRPr lang="fr-FR" sz="1600"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034" y="2518458"/>
            <a:ext cx="1374291" cy="937059"/>
          </a:xfrm>
          <a:prstGeom prst="rect">
            <a:avLst/>
          </a:prstGeom>
          <a:ln>
            <a:noFill/>
          </a:ln>
          <a:effectLst>
            <a:outerShdw blurRad="292100" dist="139700" dir="2700000" algn="tl" rotWithShape="0">
              <a:srgbClr val="333333">
                <a:alpha val="65000"/>
              </a:srgbClr>
            </a:outerShdw>
          </a:effectLst>
        </p:spPr>
      </p:pic>
      <p:cxnSp>
        <p:nvCxnSpPr>
          <p:cNvPr id="15" name="Connecteur droit avec flèche 14"/>
          <p:cNvCxnSpPr>
            <a:stCxn id="12" idx="3"/>
            <a:endCxn id="13" idx="1"/>
          </p:cNvCxnSpPr>
          <p:nvPr/>
        </p:nvCxnSpPr>
        <p:spPr>
          <a:xfrm flipV="1">
            <a:off x="3839593" y="2058330"/>
            <a:ext cx="1680226" cy="13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3" idx="3"/>
            <a:endCxn id="9" idx="1"/>
          </p:cNvCxnSpPr>
          <p:nvPr/>
        </p:nvCxnSpPr>
        <p:spPr>
          <a:xfrm flipH="1">
            <a:off x="1778737" y="2058330"/>
            <a:ext cx="5984599" cy="2707359"/>
          </a:xfrm>
          <a:prstGeom prst="bentConnector5">
            <a:avLst>
              <a:gd name="adj1" fmla="val -63482"/>
              <a:gd name="adj2" fmla="val 68698"/>
              <a:gd name="adj3" fmla="val 107312"/>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3"/>
            <a:endCxn id="8" idx="1"/>
          </p:cNvCxnSpPr>
          <p:nvPr/>
        </p:nvCxnSpPr>
        <p:spPr>
          <a:xfrm>
            <a:off x="4923546" y="4765689"/>
            <a:ext cx="949827" cy="6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a:endCxn id="6" idx="1"/>
          </p:cNvCxnSpPr>
          <p:nvPr/>
        </p:nvCxnSpPr>
        <p:spPr>
          <a:xfrm flipV="1">
            <a:off x="8441550" y="4769009"/>
            <a:ext cx="985452" cy="3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9264353" y="1549393"/>
            <a:ext cx="1738538" cy="369332"/>
          </a:xfrm>
          <a:prstGeom prst="rect">
            <a:avLst/>
          </a:prstGeom>
          <a:noFill/>
        </p:spPr>
        <p:txBody>
          <a:bodyPr wrap="square" rtlCol="0">
            <a:spAutoFit/>
          </a:bodyPr>
          <a:lstStyle/>
          <a:p>
            <a:r>
              <a:rPr lang="fr-FR" dirty="0" smtClean="0"/>
              <a:t>Carte Fille x15</a:t>
            </a:r>
            <a:endParaRPr lang="fr-FR" dirty="0"/>
          </a:p>
        </p:txBody>
      </p:sp>
      <p:sp>
        <p:nvSpPr>
          <p:cNvPr id="20" name="ZoneTexte 19"/>
          <p:cNvSpPr txBox="1"/>
          <p:nvPr/>
        </p:nvSpPr>
        <p:spPr>
          <a:xfrm>
            <a:off x="7336836" y="5780755"/>
            <a:ext cx="1465777" cy="369332"/>
          </a:xfrm>
          <a:prstGeom prst="rect">
            <a:avLst/>
          </a:prstGeom>
          <a:noFill/>
        </p:spPr>
        <p:txBody>
          <a:bodyPr wrap="square" rtlCol="0">
            <a:spAutoFit/>
          </a:bodyPr>
          <a:lstStyle/>
          <a:p>
            <a:r>
              <a:rPr lang="fr-FR" dirty="0" smtClean="0"/>
              <a:t>Carte Mère</a:t>
            </a:r>
            <a:endParaRPr lang="fr-FR" dirty="0"/>
          </a:p>
        </p:txBody>
      </p:sp>
      <p:grpSp>
        <p:nvGrpSpPr>
          <p:cNvPr id="21" name="Groupe 20"/>
          <p:cNvGrpSpPr/>
          <p:nvPr/>
        </p:nvGrpSpPr>
        <p:grpSpPr>
          <a:xfrm>
            <a:off x="4956206" y="2552370"/>
            <a:ext cx="1440160" cy="1109767"/>
            <a:chOff x="6816080" y="1980201"/>
            <a:chExt cx="1440160" cy="1109767"/>
          </a:xfrm>
        </p:grpSpPr>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26" y="1980201"/>
              <a:ext cx="1019577" cy="772442"/>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6816080" y="2836052"/>
              <a:ext cx="1440160" cy="253916"/>
            </a:xfrm>
            <a:prstGeom prst="rect">
              <a:avLst/>
            </a:prstGeom>
            <a:noFill/>
          </p:spPr>
          <p:txBody>
            <a:bodyPr wrap="square" rtlCol="0">
              <a:spAutoFit/>
            </a:bodyPr>
            <a:lstStyle/>
            <a:p>
              <a:r>
                <a:rPr lang="fr-FR" sz="1050" b="1" dirty="0" smtClean="0"/>
                <a:t>Microcontrôleur fils</a:t>
              </a:r>
              <a:endParaRPr lang="fr-FR" sz="1050" b="1" dirty="0"/>
            </a:p>
          </p:txBody>
        </p:sp>
      </p:grpSp>
      <p:cxnSp>
        <p:nvCxnSpPr>
          <p:cNvPr id="24" name="Connecteur droit avec flèche 23"/>
          <p:cNvCxnSpPr>
            <a:stCxn id="5" idx="3"/>
            <a:endCxn id="12" idx="1"/>
          </p:cNvCxnSpPr>
          <p:nvPr/>
        </p:nvCxnSpPr>
        <p:spPr>
          <a:xfrm flipV="1">
            <a:off x="1485712" y="2071567"/>
            <a:ext cx="951780" cy="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2829680" y="5174133"/>
            <a:ext cx="1670451" cy="1022790"/>
            <a:chOff x="2127241" y="5036526"/>
            <a:chExt cx="1670451" cy="1022790"/>
          </a:xfrm>
        </p:grpSpPr>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91" y="5036526"/>
              <a:ext cx="873975" cy="553290"/>
            </a:xfrm>
            <a:prstGeom prst="rect">
              <a:avLst/>
            </a:prstGeom>
            <a:ln>
              <a:noFill/>
            </a:ln>
            <a:effectLst>
              <a:outerShdw blurRad="292100" dist="139700" dir="2700000" algn="tl" rotWithShape="0">
                <a:srgbClr val="333333">
                  <a:alpha val="65000"/>
                </a:srgbClr>
              </a:outerShdw>
            </a:effectLst>
          </p:spPr>
        </p:pic>
        <p:sp>
          <p:nvSpPr>
            <p:cNvPr id="27" name="ZoneTexte 26"/>
            <p:cNvSpPr txBox="1"/>
            <p:nvPr/>
          </p:nvSpPr>
          <p:spPr>
            <a:xfrm>
              <a:off x="2127241" y="5643818"/>
              <a:ext cx="1670451" cy="415498"/>
            </a:xfrm>
            <a:prstGeom prst="rect">
              <a:avLst/>
            </a:prstGeom>
            <a:noFill/>
          </p:spPr>
          <p:txBody>
            <a:bodyPr wrap="square" rtlCol="0">
              <a:spAutoFit/>
            </a:bodyPr>
            <a:lstStyle/>
            <a:p>
              <a:pPr algn="ctr"/>
              <a:r>
                <a:rPr lang="fr-FR" sz="1050" b="1" dirty="0" smtClean="0"/>
                <a:t>Microcontrôleur </a:t>
              </a:r>
              <a:br>
                <a:rPr lang="fr-FR" sz="1050" b="1" dirty="0" smtClean="0"/>
              </a:br>
              <a:r>
                <a:rPr lang="fr-FR" sz="1050" b="1" dirty="0" smtClean="0"/>
                <a:t>père</a:t>
              </a:r>
              <a:endParaRPr lang="fr-FR" sz="1050" b="1" dirty="0"/>
            </a:p>
          </p:txBody>
        </p:sp>
      </p:grpSp>
      <p:sp>
        <p:nvSpPr>
          <p:cNvPr id="28" name="Flèche droite 27"/>
          <p:cNvSpPr/>
          <p:nvPr/>
        </p:nvSpPr>
        <p:spPr>
          <a:xfrm>
            <a:off x="3686272" y="3012117"/>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8710745" y="5449150"/>
            <a:ext cx="1670451" cy="612597"/>
            <a:chOff x="4281215" y="4833387"/>
            <a:chExt cx="1670451" cy="612597"/>
          </a:xfrm>
        </p:grpSpPr>
        <p:sp>
          <p:nvSpPr>
            <p:cNvPr id="31" name="Flèche droite 30"/>
            <p:cNvSpPr/>
            <p:nvPr/>
          </p:nvSpPr>
          <p:spPr>
            <a:xfrm>
              <a:off x="4671760" y="4833387"/>
              <a:ext cx="1085979" cy="128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4281215" y="5030486"/>
              <a:ext cx="1670451" cy="415498"/>
            </a:xfrm>
            <a:prstGeom prst="rect">
              <a:avLst/>
            </a:prstGeom>
            <a:noFill/>
          </p:spPr>
          <p:txBody>
            <a:bodyPr wrap="square" rtlCol="0">
              <a:spAutoFit/>
            </a:bodyPr>
            <a:lstStyle/>
            <a:p>
              <a:pPr algn="ctr"/>
              <a:r>
                <a:rPr lang="fr-FR" sz="1050" b="1" dirty="0" smtClean="0"/>
                <a:t>Communication</a:t>
              </a:r>
              <a:br>
                <a:rPr lang="fr-FR" sz="1050" b="1" dirty="0" smtClean="0"/>
              </a:br>
              <a:r>
                <a:rPr lang="fr-FR" sz="1050" b="1" dirty="0" smtClean="0"/>
                <a:t>USB</a:t>
              </a:r>
              <a:endParaRPr lang="fr-FR" sz="1050" b="1" dirty="0"/>
            </a:p>
          </p:txBody>
        </p:sp>
      </p:grpSp>
      <p:grpSp>
        <p:nvGrpSpPr>
          <p:cNvPr id="33" name="Groupe 32"/>
          <p:cNvGrpSpPr/>
          <p:nvPr/>
        </p:nvGrpSpPr>
        <p:grpSpPr>
          <a:xfrm>
            <a:off x="1558488" y="5377215"/>
            <a:ext cx="1563608" cy="588206"/>
            <a:chOff x="1126724" y="4797475"/>
            <a:chExt cx="1563608" cy="588206"/>
          </a:xfrm>
        </p:grpSpPr>
        <p:sp>
          <p:nvSpPr>
            <p:cNvPr id="34" name="Flèche droite 33"/>
            <p:cNvSpPr/>
            <p:nvPr/>
          </p:nvSpPr>
          <p:spPr>
            <a:xfrm>
              <a:off x="1573441" y="4797475"/>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26724" y="4924016"/>
              <a:ext cx="1563608" cy="461665"/>
            </a:xfrm>
            <a:prstGeom prst="rect">
              <a:avLst/>
            </a:prstGeom>
            <a:noFill/>
          </p:spPr>
          <p:txBody>
            <a:bodyPr wrap="square" rtlCol="0">
              <a:spAutoFit/>
            </a:bodyPr>
            <a:lstStyle/>
            <a:p>
              <a:pPr algn="ctr"/>
              <a:r>
                <a:rPr lang="fr-FR" sz="1200" b="1" dirty="0" smtClean="0"/>
                <a:t>Communication </a:t>
              </a:r>
              <a:br>
                <a:rPr lang="fr-FR" sz="1200" b="1" dirty="0" smtClean="0"/>
              </a:br>
              <a:r>
                <a:rPr lang="fr-FR" sz="1200" b="1" dirty="0" smtClean="0"/>
                <a:t>SPI</a:t>
              </a:r>
              <a:endParaRPr lang="fr-FR" sz="1200" b="1" dirty="0"/>
            </a:p>
          </p:txBody>
        </p:sp>
      </p:grpSp>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413" y="2347184"/>
            <a:ext cx="787661" cy="787661"/>
          </a:xfrm>
          <a:prstGeom prst="rect">
            <a:avLst/>
          </a:prstGeom>
          <a:ln>
            <a:noFill/>
          </a:ln>
          <a:effectLst>
            <a:outerShdw blurRad="292100" dist="139700" dir="2700000" algn="tl" rotWithShape="0">
              <a:srgbClr val="333333">
                <a:alpha val="65000"/>
              </a:srgbClr>
            </a:outerShdw>
          </a:effectLst>
        </p:spPr>
      </p:pic>
      <p:sp>
        <p:nvSpPr>
          <p:cNvPr id="37" name="ZoneTexte 36"/>
          <p:cNvSpPr txBox="1"/>
          <p:nvPr/>
        </p:nvSpPr>
        <p:spPr>
          <a:xfrm>
            <a:off x="7090835" y="2639674"/>
            <a:ext cx="1563608" cy="461665"/>
          </a:xfrm>
          <a:prstGeom prst="rect">
            <a:avLst/>
          </a:prstGeom>
          <a:noFill/>
        </p:spPr>
        <p:txBody>
          <a:bodyPr wrap="square" rtlCol="0">
            <a:spAutoFit/>
          </a:bodyPr>
          <a:lstStyle/>
          <a:p>
            <a:pPr algn="ctr"/>
            <a:r>
              <a:rPr lang="fr-FR" sz="1200" b="1" dirty="0" smtClean="0"/>
              <a:t>Communication</a:t>
            </a:r>
            <a:br>
              <a:rPr lang="fr-FR" sz="1200" b="1" dirty="0" smtClean="0"/>
            </a:br>
            <a:r>
              <a:rPr lang="fr-FR" sz="1200" b="1" dirty="0" smtClean="0"/>
              <a:t> SPI</a:t>
            </a:r>
            <a:endParaRPr lang="fr-FR" sz="1200" b="1" dirty="0"/>
          </a:p>
        </p:txBody>
      </p:sp>
      <p:sp>
        <p:nvSpPr>
          <p:cNvPr id="38" name="ZoneTexte 37"/>
          <p:cNvSpPr txBox="1"/>
          <p:nvPr/>
        </p:nvSpPr>
        <p:spPr>
          <a:xfrm>
            <a:off x="9427002" y="3158093"/>
            <a:ext cx="1440160" cy="415498"/>
          </a:xfrm>
          <a:prstGeom prst="rect">
            <a:avLst/>
          </a:prstGeom>
          <a:noFill/>
        </p:spPr>
        <p:txBody>
          <a:bodyPr wrap="square" rtlCol="0">
            <a:spAutoFit/>
          </a:bodyPr>
          <a:lstStyle/>
          <a:p>
            <a:pPr algn="ctr"/>
            <a:r>
              <a:rPr lang="fr-FR" sz="1050" b="1" dirty="0" smtClean="0"/>
              <a:t>Module mémoire</a:t>
            </a:r>
            <a:br>
              <a:rPr lang="fr-FR" sz="1050" b="1" dirty="0" smtClean="0"/>
            </a:br>
            <a:r>
              <a:rPr lang="fr-FR" sz="1050" b="1" dirty="0" smtClean="0"/>
              <a:t>type FIFO</a:t>
            </a:r>
            <a:endParaRPr lang="fr-FR" sz="1050" b="1" dirty="0"/>
          </a:p>
        </p:txBody>
      </p:sp>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0481" y="5224903"/>
            <a:ext cx="1039240" cy="4988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0" name="ZoneTexte 39"/>
          <p:cNvSpPr txBox="1"/>
          <p:nvPr/>
        </p:nvSpPr>
        <p:spPr>
          <a:xfrm>
            <a:off x="3326139" y="2666103"/>
            <a:ext cx="1563608" cy="276999"/>
          </a:xfrm>
          <a:prstGeom prst="rect">
            <a:avLst/>
          </a:prstGeom>
          <a:noFill/>
        </p:spPr>
        <p:txBody>
          <a:bodyPr wrap="square" rtlCol="0">
            <a:spAutoFit/>
          </a:bodyPr>
          <a:lstStyle/>
          <a:p>
            <a:pPr algn="ctr"/>
            <a:r>
              <a:rPr lang="fr-FR" sz="1200" b="1" dirty="0" smtClean="0"/>
              <a:t>Tension 0-3.3V</a:t>
            </a:r>
            <a:endParaRPr lang="fr-FR" sz="1200" b="1" dirty="0"/>
          </a:p>
        </p:txBody>
      </p:sp>
      <p:sp>
        <p:nvSpPr>
          <p:cNvPr id="41" name="ZoneTexte 40"/>
          <p:cNvSpPr txBox="1"/>
          <p:nvPr/>
        </p:nvSpPr>
        <p:spPr>
          <a:xfrm>
            <a:off x="5379067" y="5748023"/>
            <a:ext cx="1670451" cy="415498"/>
          </a:xfrm>
          <a:prstGeom prst="rect">
            <a:avLst/>
          </a:prstGeom>
          <a:noFill/>
        </p:spPr>
        <p:txBody>
          <a:bodyPr wrap="square" rtlCol="0">
            <a:spAutoFit/>
          </a:bodyPr>
          <a:lstStyle/>
          <a:p>
            <a:pPr algn="ctr"/>
            <a:r>
              <a:rPr lang="fr-FR" sz="1050" b="1" dirty="0" smtClean="0"/>
              <a:t>Fonction </a:t>
            </a:r>
            <a:br>
              <a:rPr lang="fr-FR" sz="1050" b="1" dirty="0" smtClean="0"/>
            </a:br>
            <a:r>
              <a:rPr lang="fr-FR" sz="1050" b="1" dirty="0" smtClean="0"/>
              <a:t>USB</a:t>
            </a:r>
            <a:endParaRPr lang="fr-FR" sz="1050" b="1" dirty="0"/>
          </a:p>
        </p:txBody>
      </p:sp>
      <p:sp>
        <p:nvSpPr>
          <p:cNvPr id="42" name="ZoneTexte 41"/>
          <p:cNvSpPr txBox="1"/>
          <p:nvPr/>
        </p:nvSpPr>
        <p:spPr>
          <a:xfrm>
            <a:off x="53858" y="2473318"/>
            <a:ext cx="1563608" cy="276999"/>
          </a:xfrm>
          <a:prstGeom prst="rect">
            <a:avLst/>
          </a:prstGeom>
          <a:noFill/>
        </p:spPr>
        <p:txBody>
          <a:bodyPr wrap="square" rtlCol="0">
            <a:spAutoFit/>
          </a:bodyPr>
          <a:lstStyle/>
          <a:p>
            <a:pPr algn="ctr"/>
            <a:r>
              <a:rPr lang="fr-FR" sz="1200" b="1" dirty="0" smtClean="0"/>
              <a:t>Capteurs utilisés</a:t>
            </a:r>
            <a:endParaRPr lang="fr-FR" sz="1200" b="1" dirty="0"/>
          </a:p>
        </p:txBody>
      </p:sp>
      <p:sp>
        <p:nvSpPr>
          <p:cNvPr id="43" name="Flèche droite 42"/>
          <p:cNvSpPr/>
          <p:nvPr/>
        </p:nvSpPr>
        <p:spPr>
          <a:xfrm>
            <a:off x="7637964" y="3103626"/>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8604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Génération d’un fichier de résultat (</a:t>
            </a:r>
            <a:r>
              <a:rPr lang="fr-FR" dirty="0" err="1"/>
              <a:t>txt</a:t>
            </a:r>
            <a:r>
              <a:rPr lang="fr-FR" dirty="0" smtClean="0"/>
              <a:t>)</a:t>
            </a:r>
            <a:r>
              <a:rPr lang="fr-FR" dirty="0"/>
              <a:t/>
            </a:r>
            <a:br>
              <a:rPr lang="fr-FR" dirty="0"/>
            </a:b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dirty="0"/>
              <a:t>Sur le même </a:t>
            </a:r>
            <a:r>
              <a:rPr lang="fr-FR" dirty="0" smtClean="0"/>
              <a:t>microcontrôleur</a:t>
            </a:r>
            <a:endParaRPr lang="fr-FR" dirty="0"/>
          </a:p>
          <a:p>
            <a:pPr>
              <a:buFont typeface="Wingdings" panose="05000000000000000000" pitchFamily="2" charset="2"/>
              <a:buChar char="q"/>
            </a:pPr>
            <a:r>
              <a:rPr lang="fr-FR" dirty="0"/>
              <a:t>Ecriture des </a:t>
            </a:r>
            <a:r>
              <a:rPr lang="fr-FR" dirty="0" smtClean="0"/>
              <a:t>résultats </a:t>
            </a:r>
            <a:r>
              <a:rPr lang="fr-FR" dirty="0"/>
              <a:t>dans un fichier .</a:t>
            </a:r>
            <a:r>
              <a:rPr lang="fr-FR" dirty="0" err="1"/>
              <a:t>txt</a:t>
            </a:r>
            <a:r>
              <a:rPr lang="fr-FR" dirty="0"/>
              <a:t> pour exploitation ultérieure</a:t>
            </a:r>
          </a:p>
          <a:p>
            <a:pPr>
              <a:buFont typeface="Wingdings" panose="05000000000000000000" pitchFamily="2" charset="2"/>
              <a:buChar char="q"/>
            </a:pPr>
            <a:r>
              <a:rPr lang="fr-FR" dirty="0"/>
              <a:t>Transmission du fichier via </a:t>
            </a:r>
            <a:r>
              <a:rPr lang="fr-FR" dirty="0" smtClean="0"/>
              <a:t>USB</a:t>
            </a:r>
          </a:p>
          <a:p>
            <a:pPr>
              <a:buFont typeface="Wingdings" panose="05000000000000000000" pitchFamily="2" charset="2"/>
              <a:buChar char="Ø"/>
            </a:pPr>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13</a:t>
            </a:fld>
            <a:endParaRPr lang="en-US" dirty="0"/>
          </a:p>
        </p:txBody>
      </p:sp>
    </p:spTree>
    <p:extLst>
      <p:ext uri="{BB962C8B-B14F-4D97-AF65-F5344CB8AC3E}">
        <p14:creationId xmlns:p14="http://schemas.microsoft.com/office/powerpoint/2010/main" val="2265470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 technique retenue</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14</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15" y="1757004"/>
            <a:ext cx="1165597" cy="64807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427002" y="4444972"/>
            <a:ext cx="2568177" cy="746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Lecture et exploitation des données </a:t>
            </a:r>
            <a:br>
              <a:rPr lang="fr-FR" sz="1600" dirty="0" smtClean="0"/>
            </a:br>
            <a:r>
              <a:rPr lang="fr-FR" sz="1600" dirty="0" smtClean="0"/>
              <a:t>(affichage et calcul) </a:t>
            </a:r>
            <a:endParaRPr lang="fr-FR" sz="1600" dirty="0"/>
          </a:p>
        </p:txBody>
      </p:sp>
      <p:sp>
        <p:nvSpPr>
          <p:cNvPr id="7" name="Rectangle 6"/>
          <p:cNvSpPr/>
          <p:nvPr/>
        </p:nvSpPr>
        <p:spPr>
          <a:xfrm>
            <a:off x="1559207" y="4283113"/>
            <a:ext cx="7269409" cy="19138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73373" y="4412904"/>
            <a:ext cx="2568177" cy="71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Générer un fichier de résultats (fichier .</a:t>
            </a:r>
            <a:r>
              <a:rPr lang="fr-FR" sz="1600" dirty="0" err="1" smtClean="0"/>
              <a:t>txt</a:t>
            </a:r>
            <a:r>
              <a:rPr lang="fr-FR" sz="1600" dirty="0" smtClean="0"/>
              <a:t>)</a:t>
            </a:r>
            <a:endParaRPr lang="fr-FR" sz="1600" dirty="0"/>
          </a:p>
        </p:txBody>
      </p:sp>
      <p:sp>
        <p:nvSpPr>
          <p:cNvPr id="9" name="Rectangle 8"/>
          <p:cNvSpPr/>
          <p:nvPr/>
        </p:nvSpPr>
        <p:spPr>
          <a:xfrm>
            <a:off x="1778737" y="4405649"/>
            <a:ext cx="314480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des données acquises</a:t>
            </a:r>
            <a:br>
              <a:rPr lang="fr-FR" sz="1600" dirty="0" smtClean="0"/>
            </a:br>
            <a:r>
              <a:rPr lang="fr-FR" sz="1600" dirty="0" smtClean="0"/>
              <a:t>(stockage et transfert)</a:t>
            </a:r>
            <a:endParaRPr lang="fr-FR" sz="16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3769" y="5259959"/>
            <a:ext cx="1090579" cy="69509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31504" y="1556792"/>
            <a:ext cx="9272253" cy="21100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437492" y="1755437"/>
            <a:ext cx="1402101" cy="63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Adaptation en Tension</a:t>
            </a:r>
            <a:endParaRPr lang="fr-FR" sz="1600" dirty="0"/>
          </a:p>
        </p:txBody>
      </p:sp>
      <p:sp>
        <p:nvSpPr>
          <p:cNvPr id="13" name="Rectangle 12"/>
          <p:cNvSpPr/>
          <p:nvPr/>
        </p:nvSpPr>
        <p:spPr>
          <a:xfrm>
            <a:off x="5519819" y="1748246"/>
            <a:ext cx="2243517" cy="62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Conversion </a:t>
            </a:r>
            <a:br>
              <a:rPr lang="fr-FR" sz="1600" dirty="0" smtClean="0"/>
            </a:br>
            <a:r>
              <a:rPr lang="fr-FR" sz="1600" dirty="0" smtClean="0"/>
              <a:t>Analogique Numérique </a:t>
            </a:r>
            <a:endParaRPr lang="fr-FR" sz="1600"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034" y="2518458"/>
            <a:ext cx="1374291" cy="937059"/>
          </a:xfrm>
          <a:prstGeom prst="rect">
            <a:avLst/>
          </a:prstGeom>
          <a:ln>
            <a:noFill/>
          </a:ln>
          <a:effectLst>
            <a:outerShdw blurRad="292100" dist="139700" dir="2700000" algn="tl" rotWithShape="0">
              <a:srgbClr val="333333">
                <a:alpha val="65000"/>
              </a:srgbClr>
            </a:outerShdw>
          </a:effectLst>
        </p:spPr>
      </p:pic>
      <p:cxnSp>
        <p:nvCxnSpPr>
          <p:cNvPr id="15" name="Connecteur droit avec flèche 14"/>
          <p:cNvCxnSpPr>
            <a:stCxn id="12" idx="3"/>
            <a:endCxn id="13" idx="1"/>
          </p:cNvCxnSpPr>
          <p:nvPr/>
        </p:nvCxnSpPr>
        <p:spPr>
          <a:xfrm flipV="1">
            <a:off x="3839593" y="2058330"/>
            <a:ext cx="1680226" cy="13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3" idx="3"/>
            <a:endCxn id="9" idx="1"/>
          </p:cNvCxnSpPr>
          <p:nvPr/>
        </p:nvCxnSpPr>
        <p:spPr>
          <a:xfrm flipH="1">
            <a:off x="1778737" y="2058330"/>
            <a:ext cx="5984599" cy="2707359"/>
          </a:xfrm>
          <a:prstGeom prst="bentConnector5">
            <a:avLst>
              <a:gd name="adj1" fmla="val -63482"/>
              <a:gd name="adj2" fmla="val 68698"/>
              <a:gd name="adj3" fmla="val 107312"/>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3"/>
            <a:endCxn id="8" idx="1"/>
          </p:cNvCxnSpPr>
          <p:nvPr/>
        </p:nvCxnSpPr>
        <p:spPr>
          <a:xfrm>
            <a:off x="4923546" y="4765689"/>
            <a:ext cx="949827" cy="6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a:endCxn id="6" idx="1"/>
          </p:cNvCxnSpPr>
          <p:nvPr/>
        </p:nvCxnSpPr>
        <p:spPr>
          <a:xfrm flipV="1">
            <a:off x="8441550" y="4769009"/>
            <a:ext cx="985452" cy="3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9264353" y="1549393"/>
            <a:ext cx="1738538" cy="369332"/>
          </a:xfrm>
          <a:prstGeom prst="rect">
            <a:avLst/>
          </a:prstGeom>
          <a:noFill/>
        </p:spPr>
        <p:txBody>
          <a:bodyPr wrap="square" rtlCol="0">
            <a:spAutoFit/>
          </a:bodyPr>
          <a:lstStyle/>
          <a:p>
            <a:r>
              <a:rPr lang="fr-FR" dirty="0" smtClean="0"/>
              <a:t>Carte Fille x15</a:t>
            </a:r>
            <a:endParaRPr lang="fr-FR" dirty="0"/>
          </a:p>
        </p:txBody>
      </p:sp>
      <p:sp>
        <p:nvSpPr>
          <p:cNvPr id="20" name="ZoneTexte 19"/>
          <p:cNvSpPr txBox="1"/>
          <p:nvPr/>
        </p:nvSpPr>
        <p:spPr>
          <a:xfrm>
            <a:off x="7336836" y="5780755"/>
            <a:ext cx="1465777" cy="369332"/>
          </a:xfrm>
          <a:prstGeom prst="rect">
            <a:avLst/>
          </a:prstGeom>
          <a:noFill/>
        </p:spPr>
        <p:txBody>
          <a:bodyPr wrap="square" rtlCol="0">
            <a:spAutoFit/>
          </a:bodyPr>
          <a:lstStyle/>
          <a:p>
            <a:r>
              <a:rPr lang="fr-FR" dirty="0" smtClean="0"/>
              <a:t>Carte Mère</a:t>
            </a:r>
            <a:endParaRPr lang="fr-FR" dirty="0"/>
          </a:p>
        </p:txBody>
      </p:sp>
      <p:grpSp>
        <p:nvGrpSpPr>
          <p:cNvPr id="21" name="Groupe 20"/>
          <p:cNvGrpSpPr/>
          <p:nvPr/>
        </p:nvGrpSpPr>
        <p:grpSpPr>
          <a:xfrm>
            <a:off x="4956206" y="2552370"/>
            <a:ext cx="1440160" cy="1109767"/>
            <a:chOff x="6816080" y="1980201"/>
            <a:chExt cx="1440160" cy="1109767"/>
          </a:xfrm>
        </p:grpSpPr>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26" y="1980201"/>
              <a:ext cx="1019577" cy="772442"/>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6816080" y="2836052"/>
              <a:ext cx="1440160" cy="253916"/>
            </a:xfrm>
            <a:prstGeom prst="rect">
              <a:avLst/>
            </a:prstGeom>
            <a:noFill/>
          </p:spPr>
          <p:txBody>
            <a:bodyPr wrap="square" rtlCol="0">
              <a:spAutoFit/>
            </a:bodyPr>
            <a:lstStyle/>
            <a:p>
              <a:r>
                <a:rPr lang="fr-FR" sz="1050" b="1" dirty="0" smtClean="0"/>
                <a:t>Microcontrôleur fils</a:t>
              </a:r>
              <a:endParaRPr lang="fr-FR" sz="1050" b="1" dirty="0"/>
            </a:p>
          </p:txBody>
        </p:sp>
      </p:grpSp>
      <p:cxnSp>
        <p:nvCxnSpPr>
          <p:cNvPr id="24" name="Connecteur droit avec flèche 23"/>
          <p:cNvCxnSpPr>
            <a:stCxn id="5" idx="3"/>
            <a:endCxn id="12" idx="1"/>
          </p:cNvCxnSpPr>
          <p:nvPr/>
        </p:nvCxnSpPr>
        <p:spPr>
          <a:xfrm flipV="1">
            <a:off x="1485712" y="2071567"/>
            <a:ext cx="951780" cy="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2829680" y="5174133"/>
            <a:ext cx="1670451" cy="1022790"/>
            <a:chOff x="2127241" y="5036526"/>
            <a:chExt cx="1670451" cy="1022790"/>
          </a:xfrm>
        </p:grpSpPr>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91" y="5036526"/>
              <a:ext cx="873975" cy="553290"/>
            </a:xfrm>
            <a:prstGeom prst="rect">
              <a:avLst/>
            </a:prstGeom>
            <a:ln>
              <a:noFill/>
            </a:ln>
            <a:effectLst>
              <a:outerShdw blurRad="292100" dist="139700" dir="2700000" algn="tl" rotWithShape="0">
                <a:srgbClr val="333333">
                  <a:alpha val="65000"/>
                </a:srgbClr>
              </a:outerShdw>
            </a:effectLst>
          </p:spPr>
        </p:pic>
        <p:sp>
          <p:nvSpPr>
            <p:cNvPr id="27" name="ZoneTexte 26"/>
            <p:cNvSpPr txBox="1"/>
            <p:nvPr/>
          </p:nvSpPr>
          <p:spPr>
            <a:xfrm>
              <a:off x="2127241" y="5643818"/>
              <a:ext cx="1670451" cy="415498"/>
            </a:xfrm>
            <a:prstGeom prst="rect">
              <a:avLst/>
            </a:prstGeom>
            <a:noFill/>
          </p:spPr>
          <p:txBody>
            <a:bodyPr wrap="square" rtlCol="0">
              <a:spAutoFit/>
            </a:bodyPr>
            <a:lstStyle/>
            <a:p>
              <a:pPr algn="ctr"/>
              <a:r>
                <a:rPr lang="fr-FR" sz="1050" b="1" dirty="0" smtClean="0"/>
                <a:t>Microcontrôleur </a:t>
              </a:r>
              <a:br>
                <a:rPr lang="fr-FR" sz="1050" b="1" dirty="0" smtClean="0"/>
              </a:br>
              <a:r>
                <a:rPr lang="fr-FR" sz="1050" b="1" dirty="0" smtClean="0"/>
                <a:t>père</a:t>
              </a:r>
              <a:endParaRPr lang="fr-FR" sz="1050" b="1" dirty="0"/>
            </a:p>
          </p:txBody>
        </p:sp>
      </p:grpSp>
      <p:sp>
        <p:nvSpPr>
          <p:cNvPr id="28" name="Flèche droite 27"/>
          <p:cNvSpPr/>
          <p:nvPr/>
        </p:nvSpPr>
        <p:spPr>
          <a:xfrm>
            <a:off x="3686272" y="3012117"/>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8710745" y="5449150"/>
            <a:ext cx="1670451" cy="612597"/>
            <a:chOff x="4281215" y="4833387"/>
            <a:chExt cx="1670451" cy="612597"/>
          </a:xfrm>
        </p:grpSpPr>
        <p:sp>
          <p:nvSpPr>
            <p:cNvPr id="31" name="Flèche droite 30"/>
            <p:cNvSpPr/>
            <p:nvPr/>
          </p:nvSpPr>
          <p:spPr>
            <a:xfrm>
              <a:off x="4671760" y="4833387"/>
              <a:ext cx="1085979" cy="128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4281215" y="5030486"/>
              <a:ext cx="1670451" cy="415498"/>
            </a:xfrm>
            <a:prstGeom prst="rect">
              <a:avLst/>
            </a:prstGeom>
            <a:noFill/>
          </p:spPr>
          <p:txBody>
            <a:bodyPr wrap="square" rtlCol="0">
              <a:spAutoFit/>
            </a:bodyPr>
            <a:lstStyle/>
            <a:p>
              <a:pPr algn="ctr"/>
              <a:r>
                <a:rPr lang="fr-FR" sz="1050" b="1" dirty="0" smtClean="0"/>
                <a:t>Communication</a:t>
              </a:r>
              <a:br>
                <a:rPr lang="fr-FR" sz="1050" b="1" dirty="0" smtClean="0"/>
              </a:br>
              <a:r>
                <a:rPr lang="fr-FR" sz="1050" b="1" dirty="0" smtClean="0"/>
                <a:t>USB</a:t>
              </a:r>
              <a:endParaRPr lang="fr-FR" sz="1050" b="1" dirty="0"/>
            </a:p>
          </p:txBody>
        </p:sp>
      </p:grpSp>
      <p:grpSp>
        <p:nvGrpSpPr>
          <p:cNvPr id="33" name="Groupe 32"/>
          <p:cNvGrpSpPr/>
          <p:nvPr/>
        </p:nvGrpSpPr>
        <p:grpSpPr>
          <a:xfrm>
            <a:off x="1558488" y="5377215"/>
            <a:ext cx="1563608" cy="588206"/>
            <a:chOff x="1126724" y="4797475"/>
            <a:chExt cx="1563608" cy="588206"/>
          </a:xfrm>
        </p:grpSpPr>
        <p:sp>
          <p:nvSpPr>
            <p:cNvPr id="34" name="Flèche droite 33"/>
            <p:cNvSpPr/>
            <p:nvPr/>
          </p:nvSpPr>
          <p:spPr>
            <a:xfrm>
              <a:off x="1573441" y="4797475"/>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26724" y="4924016"/>
              <a:ext cx="1563608" cy="461665"/>
            </a:xfrm>
            <a:prstGeom prst="rect">
              <a:avLst/>
            </a:prstGeom>
            <a:noFill/>
          </p:spPr>
          <p:txBody>
            <a:bodyPr wrap="square" rtlCol="0">
              <a:spAutoFit/>
            </a:bodyPr>
            <a:lstStyle/>
            <a:p>
              <a:pPr algn="ctr"/>
              <a:r>
                <a:rPr lang="fr-FR" sz="1200" b="1" dirty="0" smtClean="0"/>
                <a:t>Communication </a:t>
              </a:r>
              <a:br>
                <a:rPr lang="fr-FR" sz="1200" b="1" dirty="0" smtClean="0"/>
              </a:br>
              <a:r>
                <a:rPr lang="fr-FR" sz="1200" b="1" dirty="0" smtClean="0"/>
                <a:t>SPI</a:t>
              </a:r>
              <a:endParaRPr lang="fr-FR" sz="1200" b="1" dirty="0"/>
            </a:p>
          </p:txBody>
        </p:sp>
      </p:grpSp>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413" y="2347184"/>
            <a:ext cx="787661" cy="787661"/>
          </a:xfrm>
          <a:prstGeom prst="rect">
            <a:avLst/>
          </a:prstGeom>
          <a:ln>
            <a:noFill/>
          </a:ln>
          <a:effectLst>
            <a:outerShdw blurRad="292100" dist="139700" dir="2700000" algn="tl" rotWithShape="0">
              <a:srgbClr val="333333">
                <a:alpha val="65000"/>
              </a:srgbClr>
            </a:outerShdw>
          </a:effectLst>
        </p:spPr>
      </p:pic>
      <p:sp>
        <p:nvSpPr>
          <p:cNvPr id="37" name="ZoneTexte 36"/>
          <p:cNvSpPr txBox="1"/>
          <p:nvPr/>
        </p:nvSpPr>
        <p:spPr>
          <a:xfrm>
            <a:off x="7090835" y="2639674"/>
            <a:ext cx="1563608" cy="461665"/>
          </a:xfrm>
          <a:prstGeom prst="rect">
            <a:avLst/>
          </a:prstGeom>
          <a:noFill/>
        </p:spPr>
        <p:txBody>
          <a:bodyPr wrap="square" rtlCol="0">
            <a:spAutoFit/>
          </a:bodyPr>
          <a:lstStyle/>
          <a:p>
            <a:pPr algn="ctr"/>
            <a:r>
              <a:rPr lang="fr-FR" sz="1200" b="1" dirty="0" smtClean="0"/>
              <a:t>Communication</a:t>
            </a:r>
            <a:br>
              <a:rPr lang="fr-FR" sz="1200" b="1" dirty="0" smtClean="0"/>
            </a:br>
            <a:r>
              <a:rPr lang="fr-FR" sz="1200" b="1" dirty="0" smtClean="0"/>
              <a:t> SPI</a:t>
            </a:r>
            <a:endParaRPr lang="fr-FR" sz="1200" b="1" dirty="0"/>
          </a:p>
        </p:txBody>
      </p:sp>
      <p:sp>
        <p:nvSpPr>
          <p:cNvPr id="38" name="ZoneTexte 37"/>
          <p:cNvSpPr txBox="1"/>
          <p:nvPr/>
        </p:nvSpPr>
        <p:spPr>
          <a:xfrm>
            <a:off x="9427002" y="3158093"/>
            <a:ext cx="1440160" cy="415498"/>
          </a:xfrm>
          <a:prstGeom prst="rect">
            <a:avLst/>
          </a:prstGeom>
          <a:noFill/>
        </p:spPr>
        <p:txBody>
          <a:bodyPr wrap="square" rtlCol="0">
            <a:spAutoFit/>
          </a:bodyPr>
          <a:lstStyle/>
          <a:p>
            <a:pPr algn="ctr"/>
            <a:r>
              <a:rPr lang="fr-FR" sz="1050" b="1" dirty="0" smtClean="0"/>
              <a:t>Module mémoire</a:t>
            </a:r>
            <a:br>
              <a:rPr lang="fr-FR" sz="1050" b="1" dirty="0" smtClean="0"/>
            </a:br>
            <a:r>
              <a:rPr lang="fr-FR" sz="1050" b="1" dirty="0" smtClean="0"/>
              <a:t>type FIFO</a:t>
            </a:r>
            <a:endParaRPr lang="fr-FR" sz="1050" b="1" dirty="0"/>
          </a:p>
        </p:txBody>
      </p:sp>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0481" y="5224903"/>
            <a:ext cx="1039240" cy="4988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0" name="ZoneTexte 39"/>
          <p:cNvSpPr txBox="1"/>
          <p:nvPr/>
        </p:nvSpPr>
        <p:spPr>
          <a:xfrm>
            <a:off x="3326139" y="2666103"/>
            <a:ext cx="1563608" cy="276999"/>
          </a:xfrm>
          <a:prstGeom prst="rect">
            <a:avLst/>
          </a:prstGeom>
          <a:noFill/>
        </p:spPr>
        <p:txBody>
          <a:bodyPr wrap="square" rtlCol="0">
            <a:spAutoFit/>
          </a:bodyPr>
          <a:lstStyle/>
          <a:p>
            <a:pPr algn="ctr"/>
            <a:r>
              <a:rPr lang="fr-FR" sz="1200" b="1" dirty="0" smtClean="0"/>
              <a:t>Tension 0-3.3V</a:t>
            </a:r>
            <a:endParaRPr lang="fr-FR" sz="1200" b="1" dirty="0"/>
          </a:p>
        </p:txBody>
      </p:sp>
      <p:sp>
        <p:nvSpPr>
          <p:cNvPr id="41" name="ZoneTexte 40"/>
          <p:cNvSpPr txBox="1"/>
          <p:nvPr/>
        </p:nvSpPr>
        <p:spPr>
          <a:xfrm>
            <a:off x="5379067" y="5748023"/>
            <a:ext cx="1670451" cy="415498"/>
          </a:xfrm>
          <a:prstGeom prst="rect">
            <a:avLst/>
          </a:prstGeom>
          <a:noFill/>
        </p:spPr>
        <p:txBody>
          <a:bodyPr wrap="square" rtlCol="0">
            <a:spAutoFit/>
          </a:bodyPr>
          <a:lstStyle/>
          <a:p>
            <a:pPr algn="ctr"/>
            <a:r>
              <a:rPr lang="fr-FR" sz="1050" b="1" dirty="0" smtClean="0"/>
              <a:t>Fonction </a:t>
            </a:r>
            <a:br>
              <a:rPr lang="fr-FR" sz="1050" b="1" dirty="0" smtClean="0"/>
            </a:br>
            <a:r>
              <a:rPr lang="fr-FR" sz="1050" b="1" dirty="0" smtClean="0"/>
              <a:t>USB</a:t>
            </a:r>
            <a:endParaRPr lang="fr-FR" sz="1050" b="1" dirty="0"/>
          </a:p>
        </p:txBody>
      </p:sp>
      <p:sp>
        <p:nvSpPr>
          <p:cNvPr id="42" name="ZoneTexte 41"/>
          <p:cNvSpPr txBox="1"/>
          <p:nvPr/>
        </p:nvSpPr>
        <p:spPr>
          <a:xfrm>
            <a:off x="53858" y="2473318"/>
            <a:ext cx="1563608" cy="276999"/>
          </a:xfrm>
          <a:prstGeom prst="rect">
            <a:avLst/>
          </a:prstGeom>
          <a:noFill/>
        </p:spPr>
        <p:txBody>
          <a:bodyPr wrap="square" rtlCol="0">
            <a:spAutoFit/>
          </a:bodyPr>
          <a:lstStyle/>
          <a:p>
            <a:pPr algn="ctr"/>
            <a:r>
              <a:rPr lang="fr-FR" sz="1200" b="1" dirty="0" smtClean="0"/>
              <a:t>Capteurs utilisés</a:t>
            </a:r>
            <a:endParaRPr lang="fr-FR" sz="1200" b="1" dirty="0"/>
          </a:p>
        </p:txBody>
      </p:sp>
      <p:sp>
        <p:nvSpPr>
          <p:cNvPr id="43" name="Flèche droite 42"/>
          <p:cNvSpPr/>
          <p:nvPr/>
        </p:nvSpPr>
        <p:spPr>
          <a:xfrm>
            <a:off x="7637964" y="3103626"/>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0856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Lecture et exploitation des </a:t>
            </a:r>
            <a:r>
              <a:rPr lang="fr-FR" dirty="0" smtClean="0"/>
              <a:t>données</a:t>
            </a:r>
            <a:r>
              <a:rPr lang="fr-FR" dirty="0"/>
              <a:t/>
            </a:r>
            <a:br>
              <a:rPr lang="fr-FR" dirty="0"/>
            </a:b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dirty="0"/>
              <a:t>Réception du fichier .</a:t>
            </a:r>
            <a:r>
              <a:rPr lang="fr-FR" dirty="0" err="1"/>
              <a:t>txt</a:t>
            </a:r>
            <a:r>
              <a:rPr lang="fr-FR" dirty="0"/>
              <a:t> sur ordinateur</a:t>
            </a:r>
          </a:p>
          <a:p>
            <a:pPr>
              <a:buFont typeface="Wingdings" panose="05000000000000000000" pitchFamily="2" charset="2"/>
              <a:buChar char="q"/>
            </a:pPr>
            <a:r>
              <a:rPr lang="fr-FR" dirty="0"/>
              <a:t>Création d’un script Matlab pour générer l’affichage </a:t>
            </a:r>
            <a:r>
              <a:rPr lang="fr-FR" dirty="0" smtClean="0"/>
              <a:t>graphique</a:t>
            </a:r>
          </a:p>
          <a:p>
            <a:pPr>
              <a:buFont typeface="Wingdings" panose="05000000000000000000" pitchFamily="2" charset="2"/>
              <a:buChar char="q"/>
            </a:pPr>
            <a:endParaRPr lang="fr-FR" dirty="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15</a:t>
            </a:fld>
            <a:endParaRPr lang="en-US" dirty="0"/>
          </a:p>
        </p:txBody>
      </p:sp>
    </p:spTree>
    <p:extLst>
      <p:ext uri="{BB962C8B-B14F-4D97-AF65-F5344CB8AC3E}">
        <p14:creationId xmlns:p14="http://schemas.microsoft.com/office/powerpoint/2010/main" val="735795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WBS</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564" y="1270000"/>
            <a:ext cx="10706928" cy="4743327"/>
          </a:xfrm>
        </p:spPr>
      </p:pic>
      <p:sp>
        <p:nvSpPr>
          <p:cNvPr id="4" name="Espace réservé du numéro de diapositive 3"/>
          <p:cNvSpPr>
            <a:spLocks noGrp="1"/>
          </p:cNvSpPr>
          <p:nvPr>
            <p:ph type="sldNum" sz="quarter" idx="12"/>
          </p:nvPr>
        </p:nvSpPr>
        <p:spPr/>
        <p:txBody>
          <a:bodyPr/>
          <a:lstStyle/>
          <a:p>
            <a:fld id="{E31375A4-56A4-47D6-9801-1991572033F7}" type="slidenum">
              <a:rPr lang="en-US" smtClean="0"/>
              <a:pPr/>
              <a:t>16</a:t>
            </a:fld>
            <a:endParaRPr lang="en-US" dirty="0"/>
          </a:p>
        </p:txBody>
      </p:sp>
    </p:spTree>
    <p:extLst>
      <p:ext uri="{BB962C8B-B14F-4D97-AF65-F5344CB8AC3E}">
        <p14:creationId xmlns:p14="http://schemas.microsoft.com/office/powerpoint/2010/main" val="2382277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Exposé des résultats</a:t>
            </a: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17</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074" y="2541781"/>
            <a:ext cx="4050515" cy="303788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144" y="2541781"/>
            <a:ext cx="4050514" cy="3037886"/>
          </a:xfrm>
          <a:prstGeom prst="rect">
            <a:avLst/>
          </a:prstGeom>
        </p:spPr>
      </p:pic>
      <p:sp>
        <p:nvSpPr>
          <p:cNvPr id="7" name="ZoneTexte 6"/>
          <p:cNvSpPr txBox="1"/>
          <p:nvPr/>
        </p:nvSpPr>
        <p:spPr>
          <a:xfrm>
            <a:off x="677334" y="1196752"/>
            <a:ext cx="3672408" cy="369332"/>
          </a:xfrm>
          <a:prstGeom prst="rect">
            <a:avLst/>
          </a:prstGeom>
          <a:noFill/>
        </p:spPr>
        <p:txBody>
          <a:bodyPr wrap="square" rtlCol="0">
            <a:spAutoFit/>
          </a:bodyPr>
          <a:lstStyle/>
          <a:p>
            <a:r>
              <a:rPr lang="fr-FR" dirty="0"/>
              <a:t>Adaptation en tension</a:t>
            </a:r>
          </a:p>
        </p:txBody>
      </p:sp>
      <p:cxnSp>
        <p:nvCxnSpPr>
          <p:cNvPr id="9" name="Connecteur droit 8"/>
          <p:cNvCxnSpPr>
            <a:cxnSpLocks/>
          </p:cNvCxnSpPr>
          <p:nvPr/>
        </p:nvCxnSpPr>
        <p:spPr>
          <a:xfrm>
            <a:off x="9283338" y="2129389"/>
            <a:ext cx="0" cy="3816424"/>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a:cxnSpLocks/>
          </p:cNvCxnSpPr>
          <p:nvPr/>
        </p:nvCxnSpPr>
        <p:spPr>
          <a:xfrm>
            <a:off x="8635266" y="2129389"/>
            <a:ext cx="0" cy="3816424"/>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Bulle narrative : rectangle 11"/>
          <p:cNvSpPr/>
          <p:nvPr/>
        </p:nvSpPr>
        <p:spPr>
          <a:xfrm>
            <a:off x="263352" y="2780928"/>
            <a:ext cx="1152128" cy="936104"/>
          </a:xfrm>
          <a:prstGeom prst="wedgeRectCallout">
            <a:avLst>
              <a:gd name="adj1" fmla="val 109470"/>
              <a:gd name="adj2" fmla="val 15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Entrée</a:t>
            </a:r>
          </a:p>
          <a:p>
            <a:pPr algn="ctr"/>
            <a:r>
              <a:rPr lang="fr-FR" dirty="0"/>
              <a:t>(0..2V)</a:t>
            </a:r>
          </a:p>
        </p:txBody>
      </p:sp>
      <p:sp>
        <p:nvSpPr>
          <p:cNvPr id="13" name="Bulle narrative : rectangle 12"/>
          <p:cNvSpPr/>
          <p:nvPr/>
        </p:nvSpPr>
        <p:spPr>
          <a:xfrm>
            <a:off x="263352" y="3995772"/>
            <a:ext cx="1152128" cy="936104"/>
          </a:xfrm>
          <a:prstGeom prst="wedgeRectCallout">
            <a:avLst>
              <a:gd name="adj1" fmla="val 109470"/>
              <a:gd name="adj2" fmla="val 15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Sortie</a:t>
            </a:r>
          </a:p>
          <a:p>
            <a:pPr algn="ctr"/>
            <a:r>
              <a:rPr lang="fr-FR" dirty="0"/>
              <a:t>(0..3,3V)</a:t>
            </a:r>
          </a:p>
        </p:txBody>
      </p:sp>
      <p:sp>
        <p:nvSpPr>
          <p:cNvPr id="14" name="Ellipse 13"/>
          <p:cNvSpPr/>
          <p:nvPr/>
        </p:nvSpPr>
        <p:spPr>
          <a:xfrm>
            <a:off x="1847528" y="386104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2225506" y="464384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ulle narrative : rectangle 15"/>
          <p:cNvSpPr/>
          <p:nvPr/>
        </p:nvSpPr>
        <p:spPr>
          <a:xfrm>
            <a:off x="6907074" y="1412776"/>
            <a:ext cx="1421174" cy="716613"/>
          </a:xfrm>
          <a:prstGeom prst="wedgeRectCallout">
            <a:avLst>
              <a:gd name="adj1" fmla="val 70397"/>
              <a:gd name="adj2" fmla="val 211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T=0us</a:t>
            </a:r>
          </a:p>
          <a:p>
            <a:pPr algn="ctr"/>
            <a:r>
              <a:rPr lang="fr-FR" dirty="0"/>
              <a:t>Ve=1V</a:t>
            </a:r>
          </a:p>
        </p:txBody>
      </p:sp>
      <p:sp>
        <p:nvSpPr>
          <p:cNvPr id="17" name="Bulle narrative : rectangle 16"/>
          <p:cNvSpPr/>
          <p:nvPr/>
        </p:nvSpPr>
        <p:spPr>
          <a:xfrm>
            <a:off x="6809470" y="5725655"/>
            <a:ext cx="1421174" cy="943705"/>
          </a:xfrm>
          <a:prstGeom prst="wedgeRectCallout">
            <a:avLst>
              <a:gd name="adj1" fmla="val 75199"/>
              <a:gd name="adj2" fmla="val -2231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T=0us</a:t>
            </a:r>
          </a:p>
          <a:p>
            <a:pPr algn="ctr"/>
            <a:r>
              <a:rPr lang="fr-FR" dirty="0" err="1"/>
              <a:t>Vsm</a:t>
            </a:r>
            <a:r>
              <a:rPr lang="fr-FR" dirty="0"/>
              <a:t>=1,45V</a:t>
            </a:r>
          </a:p>
          <a:p>
            <a:pPr algn="ctr"/>
            <a:r>
              <a:rPr lang="fr-FR" dirty="0" err="1"/>
              <a:t>Vsth</a:t>
            </a:r>
            <a:r>
              <a:rPr lang="fr-FR" dirty="0"/>
              <a:t>=1,65V</a:t>
            </a:r>
          </a:p>
        </p:txBody>
      </p:sp>
      <p:sp>
        <p:nvSpPr>
          <p:cNvPr id="18" name="Bulle narrative : rectangle 17"/>
          <p:cNvSpPr/>
          <p:nvPr/>
        </p:nvSpPr>
        <p:spPr>
          <a:xfrm>
            <a:off x="9678624" y="1412776"/>
            <a:ext cx="1421174" cy="716613"/>
          </a:xfrm>
          <a:prstGeom prst="wedgeRectCallout">
            <a:avLst>
              <a:gd name="adj1" fmla="val -76531"/>
              <a:gd name="adj2" fmla="val 193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T=2us</a:t>
            </a:r>
          </a:p>
          <a:p>
            <a:pPr algn="ctr"/>
            <a:r>
              <a:rPr lang="fr-FR" dirty="0"/>
              <a:t>Ve=1,44V</a:t>
            </a:r>
          </a:p>
        </p:txBody>
      </p:sp>
      <p:sp>
        <p:nvSpPr>
          <p:cNvPr id="19" name="Bulle narrative : rectangle 18"/>
          <p:cNvSpPr/>
          <p:nvPr/>
        </p:nvSpPr>
        <p:spPr>
          <a:xfrm>
            <a:off x="9678624" y="5725655"/>
            <a:ext cx="1531628" cy="943705"/>
          </a:xfrm>
          <a:prstGeom prst="wedgeRectCallout">
            <a:avLst>
              <a:gd name="adj1" fmla="val -78452"/>
              <a:gd name="adj2" fmla="val -257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T=2us</a:t>
            </a:r>
          </a:p>
          <a:p>
            <a:pPr algn="ctr"/>
            <a:r>
              <a:rPr lang="fr-FR" dirty="0" err="1"/>
              <a:t>Vsm</a:t>
            </a:r>
            <a:r>
              <a:rPr lang="fr-FR" dirty="0"/>
              <a:t>=2,08V</a:t>
            </a:r>
          </a:p>
          <a:p>
            <a:pPr algn="ctr"/>
            <a:r>
              <a:rPr lang="fr-FR" dirty="0" err="1"/>
              <a:t>Vsth</a:t>
            </a:r>
            <a:r>
              <a:rPr lang="fr-FR" dirty="0"/>
              <a:t>=2,376V</a:t>
            </a:r>
          </a:p>
        </p:txBody>
      </p:sp>
      <p:sp>
        <p:nvSpPr>
          <p:cNvPr id="20" name="Rectangle 19"/>
          <p:cNvSpPr/>
          <p:nvPr/>
        </p:nvSpPr>
        <p:spPr>
          <a:xfrm>
            <a:off x="2225506" y="5725655"/>
            <a:ext cx="2124236" cy="716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Amplification Vs/Ve = 1,65</a:t>
            </a:r>
          </a:p>
        </p:txBody>
      </p:sp>
      <p:sp>
        <p:nvSpPr>
          <p:cNvPr id="21" name="Rectangle 20"/>
          <p:cNvSpPr/>
          <p:nvPr/>
        </p:nvSpPr>
        <p:spPr>
          <a:xfrm>
            <a:off x="6934511" y="657505"/>
            <a:ext cx="1393738" cy="587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Erreur = 12%</a:t>
            </a:r>
          </a:p>
        </p:txBody>
      </p:sp>
      <p:sp>
        <p:nvSpPr>
          <p:cNvPr id="22" name="Rectangle 21"/>
          <p:cNvSpPr/>
          <p:nvPr/>
        </p:nvSpPr>
        <p:spPr>
          <a:xfrm>
            <a:off x="9678624" y="657505"/>
            <a:ext cx="1393738" cy="587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Erreur = 12,4%</a:t>
            </a:r>
          </a:p>
        </p:txBody>
      </p:sp>
    </p:spTree>
    <p:extLst>
      <p:ext uri="{BB962C8B-B14F-4D97-AF65-F5344CB8AC3E}">
        <p14:creationId xmlns:p14="http://schemas.microsoft.com/office/powerpoint/2010/main" val="361648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Exposé des résultats</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584" y="1677625"/>
            <a:ext cx="5904656" cy="4428492"/>
          </a:xfrm>
          <a:prstGeom prst="rect">
            <a:avLst/>
          </a:prstGeom>
          <a:ln w="28575">
            <a:solidFill>
              <a:schemeClr val="tx1"/>
            </a:solid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lstStyle/>
          <a:p>
            <a:fld id="{E31375A4-56A4-47D6-9801-1991572033F7}" type="slidenum">
              <a:rPr lang="en-US" smtClean="0"/>
              <a:pPr/>
              <a:t>18</a:t>
            </a:fld>
            <a:endParaRPr lang="en-US" dirty="0"/>
          </a:p>
        </p:txBody>
      </p:sp>
      <p:cxnSp>
        <p:nvCxnSpPr>
          <p:cNvPr id="8" name="Connecteur droit avec flèche 7"/>
          <p:cNvCxnSpPr/>
          <p:nvPr/>
        </p:nvCxnSpPr>
        <p:spPr>
          <a:xfrm>
            <a:off x="4871864" y="3768400"/>
            <a:ext cx="1224136" cy="0"/>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
        <p:nvSpPr>
          <p:cNvPr id="11" name="ZoneTexte 10"/>
          <p:cNvSpPr txBox="1"/>
          <p:nvPr/>
        </p:nvSpPr>
        <p:spPr>
          <a:xfrm>
            <a:off x="5087888" y="3264344"/>
            <a:ext cx="1152128" cy="369332"/>
          </a:xfrm>
          <a:prstGeom prst="rect">
            <a:avLst/>
          </a:prstGeom>
          <a:noFill/>
        </p:spPr>
        <p:txBody>
          <a:bodyPr wrap="square" rtlCol="0">
            <a:spAutoFit/>
          </a:bodyPr>
          <a:lstStyle/>
          <a:p>
            <a:r>
              <a:rPr lang="fr-FR" dirty="0" smtClean="0">
                <a:ln w="0"/>
                <a:solidFill>
                  <a:srgbClr val="C00000"/>
                </a:solidFill>
                <a:effectLst>
                  <a:outerShdw blurRad="50800" dist="38100" dir="5400000" algn="t" rotWithShape="0">
                    <a:prstClr val="black">
                      <a:alpha val="40000"/>
                    </a:prstClr>
                  </a:outerShdw>
                </a:effectLst>
              </a:rPr>
              <a:t>T≈ 1,5µs</a:t>
            </a:r>
            <a:endParaRPr lang="fr-FR" dirty="0">
              <a:ln w="0"/>
              <a:solidFill>
                <a:srgbClr val="C00000"/>
              </a:solidFill>
              <a:effectLst>
                <a:outerShdw blurRad="50800" dist="38100" dir="5400000" algn="t" rotWithShape="0">
                  <a:prstClr val="black">
                    <a:alpha val="40000"/>
                  </a:prstClr>
                </a:outerShdw>
              </a:effectLst>
            </a:endParaRPr>
          </a:p>
        </p:txBody>
      </p:sp>
      <p:sp>
        <p:nvSpPr>
          <p:cNvPr id="12" name="ZoneTexte 11"/>
          <p:cNvSpPr txBox="1"/>
          <p:nvPr/>
        </p:nvSpPr>
        <p:spPr>
          <a:xfrm>
            <a:off x="677334" y="1196752"/>
            <a:ext cx="3672408" cy="369332"/>
          </a:xfrm>
          <a:prstGeom prst="rect">
            <a:avLst/>
          </a:prstGeom>
          <a:noFill/>
        </p:spPr>
        <p:txBody>
          <a:bodyPr wrap="square" rtlCol="0">
            <a:spAutoFit/>
          </a:bodyPr>
          <a:lstStyle/>
          <a:p>
            <a:r>
              <a:rPr lang="fr-FR" dirty="0" smtClean="0"/>
              <a:t>Conversion Analogique Numérique</a:t>
            </a:r>
            <a:endParaRPr lang="fr-FR" dirty="0"/>
          </a:p>
        </p:txBody>
      </p:sp>
      <p:sp>
        <p:nvSpPr>
          <p:cNvPr id="3" name="ZoneTexte 2"/>
          <p:cNvSpPr txBox="1"/>
          <p:nvPr/>
        </p:nvSpPr>
        <p:spPr>
          <a:xfrm>
            <a:off x="191344" y="3242392"/>
            <a:ext cx="2520280" cy="646331"/>
          </a:xfrm>
          <a:prstGeom prst="rect">
            <a:avLst/>
          </a:prstGeom>
          <a:noFill/>
        </p:spPr>
        <p:txBody>
          <a:bodyPr wrap="square" rtlCol="0">
            <a:spAutoFit/>
          </a:bodyPr>
          <a:lstStyle/>
          <a:p>
            <a:r>
              <a:rPr lang="fr-FR" dirty="0" smtClean="0"/>
              <a:t>Période de conversion: 1,5µs</a:t>
            </a:r>
            <a:endParaRPr lang="fr-FR" dirty="0"/>
          </a:p>
        </p:txBody>
      </p:sp>
    </p:spTree>
    <p:extLst>
      <p:ext uri="{BB962C8B-B14F-4D97-AF65-F5344CB8AC3E}">
        <p14:creationId xmlns:p14="http://schemas.microsoft.com/office/powerpoint/2010/main" val="249238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Exposé des résultats</a:t>
            </a:r>
          </a:p>
        </p:txBody>
      </p:sp>
      <p:pic>
        <p:nvPicPr>
          <p:cNvPr id="9" name="Espace réservé du contenu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9855" y="2160588"/>
            <a:ext cx="6901769" cy="3788691"/>
          </a:xfrm>
        </p:spPr>
      </p:pic>
      <p:sp>
        <p:nvSpPr>
          <p:cNvPr id="4" name="Espace réservé du numéro de diapositive 3"/>
          <p:cNvSpPr>
            <a:spLocks noGrp="1"/>
          </p:cNvSpPr>
          <p:nvPr>
            <p:ph type="sldNum" sz="quarter" idx="12"/>
          </p:nvPr>
        </p:nvSpPr>
        <p:spPr/>
        <p:txBody>
          <a:bodyPr/>
          <a:lstStyle/>
          <a:p>
            <a:fld id="{E31375A4-56A4-47D6-9801-1991572033F7}" type="slidenum">
              <a:rPr lang="en-US" smtClean="0"/>
              <a:pPr/>
              <a:t>19</a:t>
            </a:fld>
            <a:endParaRPr lang="en-US" dirty="0"/>
          </a:p>
        </p:txBody>
      </p:sp>
      <p:sp>
        <p:nvSpPr>
          <p:cNvPr id="5" name="ZoneTexte 4"/>
          <p:cNvSpPr txBox="1"/>
          <p:nvPr/>
        </p:nvSpPr>
        <p:spPr>
          <a:xfrm>
            <a:off x="677334" y="1196752"/>
            <a:ext cx="3672408" cy="369332"/>
          </a:xfrm>
          <a:prstGeom prst="rect">
            <a:avLst/>
          </a:prstGeom>
          <a:noFill/>
        </p:spPr>
        <p:txBody>
          <a:bodyPr wrap="square" rtlCol="0">
            <a:spAutoFit/>
          </a:bodyPr>
          <a:lstStyle/>
          <a:p>
            <a:r>
              <a:rPr lang="fr-FR" dirty="0" smtClean="0"/>
              <a:t>Carte mère</a:t>
            </a:r>
            <a:endParaRPr lang="fr-FR" dirty="0"/>
          </a:p>
        </p:txBody>
      </p:sp>
      <p:sp>
        <p:nvSpPr>
          <p:cNvPr id="10" name="Espace réservé du contenu 2"/>
          <p:cNvSpPr txBox="1">
            <a:spLocks/>
          </p:cNvSpPr>
          <p:nvPr/>
        </p:nvSpPr>
        <p:spPr>
          <a:xfrm>
            <a:off x="677334" y="2160589"/>
            <a:ext cx="3546458" cy="29966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dirty="0" smtClean="0"/>
              <a:t>Composant disponible uniquement en boitier CMS</a:t>
            </a:r>
          </a:p>
          <a:p>
            <a:r>
              <a:rPr lang="fr-FR" dirty="0" smtClean="0"/>
              <a:t>Nécessité de créer une carte de développement : temps de développement important (CAO + soudure)</a:t>
            </a:r>
            <a:endParaRPr lang="fr-FR" dirty="0"/>
          </a:p>
        </p:txBody>
      </p:sp>
    </p:spTree>
    <p:extLst>
      <p:ext uri="{BB962C8B-B14F-4D97-AF65-F5344CB8AC3E}">
        <p14:creationId xmlns:p14="http://schemas.microsoft.com/office/powerpoint/2010/main" val="223603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normAutofit/>
          </a:bodyPr>
          <a:lstStyle/>
          <a:p>
            <a:r>
              <a:rPr lang="fr-FR" dirty="0" smtClean="0"/>
              <a:t>Plan</a:t>
            </a:r>
            <a:endParaRPr lang="fr-FR" dirty="0"/>
          </a:p>
        </p:txBody>
      </p:sp>
      <p:sp>
        <p:nvSpPr>
          <p:cNvPr id="14" name="Espace réservé du contenu 13"/>
          <p:cNvSpPr>
            <a:spLocks noGrp="1"/>
          </p:cNvSpPr>
          <p:nvPr>
            <p:ph idx="1"/>
          </p:nvPr>
        </p:nvSpPr>
        <p:spPr>
          <a:xfrm>
            <a:off x="674223" y="1844824"/>
            <a:ext cx="8596668" cy="3880773"/>
          </a:xfrm>
        </p:spPr>
        <p:txBody>
          <a:bodyPr>
            <a:normAutofit lnSpcReduction="10000"/>
          </a:bodyPr>
          <a:lstStyle/>
          <a:p>
            <a:r>
              <a:rPr lang="fr-FR" sz="2400" dirty="0" smtClean="0"/>
              <a:t>Présentation du projet</a:t>
            </a:r>
          </a:p>
          <a:p>
            <a:r>
              <a:rPr lang="fr-FR" sz="2400" dirty="0" smtClean="0"/>
              <a:t>Cahier </a:t>
            </a:r>
            <a:r>
              <a:rPr lang="fr-FR" sz="2400" dirty="0"/>
              <a:t>des </a:t>
            </a:r>
            <a:r>
              <a:rPr lang="fr-FR" sz="2400" dirty="0" smtClean="0"/>
              <a:t>charges et contraintes </a:t>
            </a:r>
            <a:endParaRPr lang="fr-FR" sz="2400" dirty="0"/>
          </a:p>
          <a:p>
            <a:r>
              <a:rPr lang="fr-FR" sz="2400" dirty="0" smtClean="0"/>
              <a:t>Découpage fonctionnel</a:t>
            </a:r>
          </a:p>
          <a:p>
            <a:r>
              <a:rPr lang="fr-FR" sz="2400" dirty="0" smtClean="0"/>
              <a:t>Solution retenue</a:t>
            </a:r>
          </a:p>
          <a:p>
            <a:r>
              <a:rPr lang="fr-FR" sz="2400" dirty="0" smtClean="0"/>
              <a:t>WBS</a:t>
            </a:r>
          </a:p>
          <a:p>
            <a:r>
              <a:rPr lang="fr-FR" sz="2400" dirty="0" smtClean="0"/>
              <a:t>Exposés des résultats</a:t>
            </a:r>
          </a:p>
          <a:p>
            <a:r>
              <a:rPr lang="fr-FR" sz="2400" dirty="0" smtClean="0"/>
              <a:t>Avancement et reprise du projet</a:t>
            </a:r>
          </a:p>
          <a:p>
            <a:r>
              <a:rPr lang="fr-FR" sz="2400" dirty="0" smtClean="0"/>
              <a:t>Conclusion et Bilan</a:t>
            </a:r>
            <a:endParaRPr lang="fr-FR" sz="2400" dirty="0"/>
          </a:p>
        </p:txBody>
      </p:sp>
      <p:sp>
        <p:nvSpPr>
          <p:cNvPr id="2" name="Espace réservé du numéro de diapositive 1"/>
          <p:cNvSpPr>
            <a:spLocks noGrp="1"/>
          </p:cNvSpPr>
          <p:nvPr>
            <p:ph type="sldNum" sz="quarter" idx="12"/>
          </p:nvPr>
        </p:nvSpPr>
        <p:spPr/>
        <p:txBody>
          <a:bodyPr/>
          <a:lstStyle/>
          <a:p>
            <a:fld id="{E31375A4-56A4-47D6-9801-1991572033F7}" type="slidenum">
              <a:rPr lang="en-US" smtClean="0"/>
              <a:pPr/>
              <a:t>2</a:t>
            </a:fld>
            <a:endParaRPr lang="en-US" dirty="0"/>
          </a:p>
        </p:txBody>
      </p:sp>
    </p:spTree>
    <p:extLst>
      <p:ext uri="{BB962C8B-B14F-4D97-AF65-F5344CB8AC3E}">
        <p14:creationId xmlns:p14="http://schemas.microsoft.com/office/powerpoint/2010/main" val="3042826300"/>
      </p:ext>
    </p:extLst>
  </p:cSld>
  <p:clrMapOvr>
    <a:masterClrMapping/>
  </p:clrMapOvr>
  <mc:AlternateContent xmlns:mc="http://schemas.openxmlformats.org/markup-compatibility/2006" xmlns:p14="http://schemas.microsoft.com/office/powerpoint/2010/main">
    <mc:Choice Requires="p14">
      <p:transition spd="slow" p14:dur="2000" advTm="96447"/>
    </mc:Choice>
    <mc:Fallback xmlns="">
      <p:transition spd="slow" advTm="964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747258" cy="1320800"/>
          </a:xfrm>
        </p:spPr>
        <p:txBody>
          <a:bodyPr/>
          <a:lstStyle/>
          <a:p>
            <a:r>
              <a:rPr lang="fr-FR" dirty="0" smtClean="0"/>
              <a:t>Avancement et </a:t>
            </a:r>
            <a:r>
              <a:rPr lang="fr-FR" dirty="0"/>
              <a:t>poursuite du projet</a:t>
            </a: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20</a:t>
            </a:fld>
            <a:endParaRPr lang="en-US" dirty="0"/>
          </a:p>
        </p:txBody>
      </p:sp>
      <p:pic>
        <p:nvPicPr>
          <p:cNvPr id="5"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969" y="1268759"/>
            <a:ext cx="11138086" cy="4680521"/>
          </a:xfrm>
        </p:spPr>
      </p:pic>
      <p:sp>
        <p:nvSpPr>
          <p:cNvPr id="3" name="Rectangle 2"/>
          <p:cNvSpPr/>
          <p:nvPr/>
        </p:nvSpPr>
        <p:spPr>
          <a:xfrm>
            <a:off x="2639616" y="6033979"/>
            <a:ext cx="6096000" cy="646331"/>
          </a:xfrm>
          <a:prstGeom prst="rect">
            <a:avLst/>
          </a:prstGeom>
        </p:spPr>
        <p:txBody>
          <a:bodyPr>
            <a:spAutoFit/>
          </a:bodyPr>
          <a:lstStyle/>
          <a:p>
            <a:r>
              <a:rPr lang="fr-FR" dirty="0"/>
              <a:t>Solution définitive retenue</a:t>
            </a:r>
            <a:br>
              <a:rPr lang="fr-FR" dirty="0"/>
            </a:br>
            <a:r>
              <a:rPr lang="fr-FR" dirty="0">
                <a:sym typeface="Wingdings" panose="05000000000000000000" pitchFamily="2" charset="2"/>
              </a:rPr>
              <a:t> Reprise du projet pour les années suivantes</a:t>
            </a:r>
          </a:p>
        </p:txBody>
      </p:sp>
    </p:spTree>
    <p:extLst>
      <p:ext uri="{BB962C8B-B14F-4D97-AF65-F5344CB8AC3E}">
        <p14:creationId xmlns:p14="http://schemas.microsoft.com/office/powerpoint/2010/main" val="195468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31375A4-56A4-47D6-9801-1991572033F7}" type="slidenum">
              <a:rPr lang="en-US" smtClean="0"/>
              <a:pPr/>
              <a:t>21</a:t>
            </a:fld>
            <a:endParaRPr lang="en-US" dirty="0"/>
          </a:p>
        </p:txBody>
      </p:sp>
      <p:sp>
        <p:nvSpPr>
          <p:cNvPr id="19" name="Titre 1"/>
          <p:cNvSpPr txBox="1">
            <a:spLocks/>
          </p:cNvSpPr>
          <p:nvPr/>
        </p:nvSpPr>
        <p:spPr>
          <a:xfrm>
            <a:off x="1055440" y="226647"/>
            <a:ext cx="1015312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Conclusion et Bilan</a:t>
            </a:r>
            <a:endParaRPr lang="fr-FR" dirty="0"/>
          </a:p>
        </p:txBody>
      </p:sp>
      <p:grpSp>
        <p:nvGrpSpPr>
          <p:cNvPr id="9" name="Groupe 8"/>
          <p:cNvGrpSpPr/>
          <p:nvPr/>
        </p:nvGrpSpPr>
        <p:grpSpPr>
          <a:xfrm>
            <a:off x="479376" y="844718"/>
            <a:ext cx="11609162" cy="5078313"/>
            <a:chOff x="327423" y="1270546"/>
            <a:chExt cx="11609162" cy="5078313"/>
          </a:xfrm>
        </p:grpSpPr>
        <p:sp>
          <p:nvSpPr>
            <p:cNvPr id="5" name="ZoneTexte 4"/>
            <p:cNvSpPr txBox="1"/>
            <p:nvPr/>
          </p:nvSpPr>
          <p:spPr>
            <a:xfrm>
              <a:off x="327423" y="1270546"/>
              <a:ext cx="11609162" cy="507831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fr-FR" dirty="0"/>
            </a:p>
            <a:p>
              <a:pPr algn="ctr"/>
              <a:endParaRPr lang="fr-FR" dirty="0"/>
            </a:p>
            <a:p>
              <a:pPr algn="ctr"/>
              <a:r>
                <a:rPr lang="fr-FR" dirty="0" smtClean="0"/>
                <a:t>Acquisition </a:t>
              </a:r>
              <a:r>
                <a:rPr lang="fr-FR" dirty="0"/>
                <a:t>R</a:t>
              </a:r>
              <a:r>
                <a:rPr lang="fr-FR" dirty="0" smtClean="0"/>
                <a:t>apide Multivoie: Permettre l’observation de plusieurs grandeurs physiques</a:t>
              </a:r>
            </a:p>
            <a:p>
              <a:pPr algn="ctr"/>
              <a:endParaRPr lang="fr-FR" dirty="0"/>
            </a:p>
            <a:p>
              <a:pPr algn="ctr"/>
              <a:endParaRPr lang="fr-FR" dirty="0" smtClean="0"/>
            </a:p>
            <a:p>
              <a:pPr marL="285750" indent="-285750" algn="ctr">
                <a:buFont typeface="Wingdings" panose="05000000000000000000" pitchFamily="2" charset="2"/>
                <a:buChar char="ü"/>
              </a:pPr>
              <a:r>
                <a:rPr lang="fr-FR" dirty="0" smtClean="0"/>
                <a:t>Réalisation du cahier des charges</a:t>
              </a:r>
            </a:p>
            <a:p>
              <a:pPr marL="285750" indent="-285750" algn="ctr">
                <a:buFont typeface="Wingdings" panose="05000000000000000000" pitchFamily="2" charset="2"/>
                <a:buChar char="ü"/>
              </a:pPr>
              <a:r>
                <a:rPr lang="fr-FR" dirty="0" smtClean="0"/>
                <a:t>Solution technique définitive retenue</a:t>
              </a:r>
            </a:p>
            <a:p>
              <a:pPr marL="285750" indent="-285750" algn="ctr">
                <a:buFont typeface="Wingdings" panose="05000000000000000000" pitchFamily="2" charset="2"/>
                <a:buChar char="ü"/>
              </a:pPr>
              <a:r>
                <a:rPr lang="fr-FR" dirty="0" smtClean="0"/>
                <a:t>Adaptation en </a:t>
              </a:r>
              <a:r>
                <a:rPr lang="fr-FR" smtClean="0"/>
                <a:t>tension </a:t>
              </a:r>
              <a:r>
                <a:rPr lang="fr-FR" smtClean="0"/>
                <a:t>réalisée</a:t>
              </a:r>
              <a:endParaRPr lang="fr-FR" dirty="0" smtClean="0"/>
            </a:p>
            <a:p>
              <a:pPr marL="285750" indent="-285750" algn="ctr">
                <a:buFont typeface="Wingdings" panose="05000000000000000000" pitchFamily="2" charset="2"/>
                <a:buChar char="ü"/>
              </a:pPr>
              <a:r>
                <a:rPr lang="fr-FR" dirty="0" smtClean="0"/>
                <a:t>Module de conversion générique créé</a:t>
              </a:r>
            </a:p>
            <a:p>
              <a:pPr marL="285750" indent="-285750" algn="ctr">
                <a:buFont typeface="Wingdings" panose="05000000000000000000" pitchFamily="2" charset="2"/>
                <a:buChar char="ü"/>
              </a:pPr>
              <a:r>
                <a:rPr lang="fr-FR" dirty="0" smtClean="0"/>
                <a:t>Carte mère pour le développement tirée</a:t>
              </a:r>
            </a:p>
            <a:p>
              <a:pPr marL="285750" indent="-285750" algn="ctr">
                <a:buFont typeface="Wingdings" panose="05000000000000000000" pitchFamily="2" charset="2"/>
                <a:buChar char="ü"/>
              </a:pPr>
              <a:endParaRPr lang="fr-FR" dirty="0"/>
            </a:p>
            <a:p>
              <a:pPr marL="285750" indent="-285750" algn="ctr">
                <a:buFont typeface="Wingdings" panose="05000000000000000000" pitchFamily="2" charset="2"/>
                <a:buChar char="ü"/>
              </a:pPr>
              <a:endParaRPr lang="fr-FR" dirty="0" smtClean="0"/>
            </a:p>
            <a:p>
              <a:pPr marL="285750" indent="-285750" algn="ctr">
                <a:buFont typeface="Wingdings" panose="05000000000000000000" pitchFamily="2" charset="2"/>
                <a:buChar char="v"/>
              </a:pPr>
              <a:r>
                <a:rPr lang="fr-FR" dirty="0" smtClean="0"/>
                <a:t>Mauvaise estimation du temps prévu au départ</a:t>
              </a:r>
            </a:p>
            <a:p>
              <a:pPr marL="285750" indent="-285750" algn="ctr">
                <a:buFont typeface="Wingdings" panose="05000000000000000000" pitchFamily="2" charset="2"/>
                <a:buChar char="v"/>
              </a:pPr>
              <a:r>
                <a:rPr lang="fr-FR" dirty="0" smtClean="0"/>
                <a:t>Manque de recul vis-à-vis des problèmes rencontrés</a:t>
              </a:r>
            </a:p>
            <a:p>
              <a:pPr algn="ctr"/>
              <a:endParaRPr lang="fr-FR" dirty="0" smtClean="0"/>
            </a:p>
            <a:p>
              <a:pPr algn="ctr"/>
              <a:endParaRPr lang="fr-FR" dirty="0"/>
            </a:p>
            <a:p>
              <a:pPr marL="285750" indent="-285750" algn="ctr">
                <a:buFont typeface="Wingdings" panose="05000000000000000000" pitchFamily="2" charset="2"/>
                <a:buChar char="Ø"/>
              </a:pPr>
              <a:r>
                <a:rPr lang="fr-FR" dirty="0"/>
                <a:t>Reprise du travail effectué </a:t>
              </a:r>
              <a:r>
                <a:rPr lang="fr-FR" dirty="0" smtClean="0"/>
                <a:t>possible</a:t>
              </a:r>
              <a:endParaRPr lang="fr-FR" dirty="0"/>
            </a:p>
            <a:p>
              <a:pPr marL="285750" indent="-285750" algn="ctr">
                <a:buFont typeface="Wingdings" panose="05000000000000000000" pitchFamily="2" charset="2"/>
                <a:buChar char="Ø"/>
              </a:pPr>
              <a:endParaRPr lang="fr-FR" dirty="0"/>
            </a:p>
          </p:txBody>
        </p:sp>
        <p:sp>
          <p:nvSpPr>
            <p:cNvPr id="4" name="Rectangle à coins arrondis 3"/>
            <p:cNvSpPr/>
            <p:nvPr/>
          </p:nvSpPr>
          <p:spPr>
            <a:xfrm>
              <a:off x="1370728" y="1417651"/>
              <a:ext cx="9522552" cy="378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lumMod val="20000"/>
                      <a:lumOff val="80000"/>
                    </a:schemeClr>
                  </a:solidFill>
                </a:rPr>
                <a:t>Projet</a:t>
              </a:r>
              <a:endParaRPr lang="fr-FR" dirty="0">
                <a:solidFill>
                  <a:schemeClr val="bg2">
                    <a:lumMod val="20000"/>
                    <a:lumOff val="80000"/>
                  </a:schemeClr>
                </a:solidFill>
              </a:endParaRPr>
            </a:p>
          </p:txBody>
        </p:sp>
        <p:sp>
          <p:nvSpPr>
            <p:cNvPr id="6" name="Rectangle à coins arrondis 5"/>
            <p:cNvSpPr/>
            <p:nvPr/>
          </p:nvSpPr>
          <p:spPr>
            <a:xfrm>
              <a:off x="1370728" y="2224499"/>
              <a:ext cx="9522552" cy="378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lumMod val="20000"/>
                      <a:lumOff val="80000"/>
                    </a:schemeClr>
                  </a:solidFill>
                </a:rPr>
                <a:t>Avancement</a:t>
              </a:r>
              <a:endParaRPr lang="fr-FR" dirty="0">
                <a:solidFill>
                  <a:schemeClr val="bg2">
                    <a:lumMod val="20000"/>
                    <a:lumOff val="80000"/>
                  </a:schemeClr>
                </a:solidFill>
              </a:endParaRPr>
            </a:p>
          </p:txBody>
        </p:sp>
        <p:sp>
          <p:nvSpPr>
            <p:cNvPr id="12" name="Rectangle à coins arrondis 11"/>
            <p:cNvSpPr/>
            <p:nvPr/>
          </p:nvSpPr>
          <p:spPr>
            <a:xfrm>
              <a:off x="1370728" y="4132931"/>
              <a:ext cx="9522552" cy="378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lumMod val="20000"/>
                      <a:lumOff val="80000"/>
                    </a:schemeClr>
                  </a:solidFill>
                </a:rPr>
                <a:t>Justification du retard</a:t>
              </a:r>
              <a:endParaRPr lang="fr-FR" dirty="0">
                <a:solidFill>
                  <a:schemeClr val="bg2">
                    <a:lumMod val="20000"/>
                    <a:lumOff val="80000"/>
                  </a:schemeClr>
                </a:solidFill>
              </a:endParaRPr>
            </a:p>
          </p:txBody>
        </p:sp>
        <p:sp>
          <p:nvSpPr>
            <p:cNvPr id="15" name="Rectangle à coins arrondis 14"/>
            <p:cNvSpPr/>
            <p:nvPr/>
          </p:nvSpPr>
          <p:spPr>
            <a:xfrm>
              <a:off x="1370728" y="5274693"/>
              <a:ext cx="9522552" cy="3678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solidFill>
                    <a:schemeClr val="bg2">
                      <a:lumMod val="20000"/>
                      <a:lumOff val="80000"/>
                    </a:schemeClr>
                  </a:solidFill>
                </a:rPr>
                <a:t>Poursuite du projet </a:t>
              </a:r>
              <a:endParaRPr lang="fr-FR" dirty="0">
                <a:solidFill>
                  <a:schemeClr val="bg2">
                    <a:lumMod val="20000"/>
                    <a:lumOff val="80000"/>
                  </a:schemeClr>
                </a:solidFill>
              </a:endParaRPr>
            </a:p>
          </p:txBody>
        </p:sp>
      </p:grpSp>
    </p:spTree>
    <p:extLst>
      <p:ext uri="{BB962C8B-B14F-4D97-AF65-F5344CB8AC3E}">
        <p14:creationId xmlns:p14="http://schemas.microsoft.com/office/powerpoint/2010/main" val="1612950735"/>
      </p:ext>
    </p:extLst>
  </p:cSld>
  <p:clrMapOvr>
    <a:masterClrMapping/>
  </p:clrMapOvr>
  <mc:AlternateContent xmlns:mc="http://schemas.openxmlformats.org/markup-compatibility/2006" xmlns:p14="http://schemas.microsoft.com/office/powerpoint/2010/main">
    <mc:Choice Requires="p14">
      <p:transition spd="slow" p14:dur="2000" advTm="37741"/>
    </mc:Choice>
    <mc:Fallback xmlns="">
      <p:transition spd="slow" advTm="3774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5480" y="980728"/>
            <a:ext cx="9144000" cy="4176464"/>
          </a:xfrm>
        </p:spPr>
        <p:txBody>
          <a:bodyPr>
            <a:normAutofit/>
          </a:bodyPr>
          <a:lstStyle/>
          <a:p>
            <a:r>
              <a:rPr lang="fr-FR" dirty="0" smtClean="0"/>
              <a:t/>
            </a:r>
            <a:br>
              <a:rPr lang="fr-FR" dirty="0" smtClean="0"/>
            </a:br>
            <a:r>
              <a:rPr lang="fr-FR" dirty="0" smtClean="0"/>
              <a:t>Merci de votre attention</a:t>
            </a:r>
            <a:br>
              <a:rPr lang="fr-FR" dirty="0" smtClean="0"/>
            </a:br>
            <a:r>
              <a:rPr lang="fr-FR" dirty="0"/>
              <a:t/>
            </a:r>
            <a:br>
              <a:rPr lang="fr-FR" dirty="0"/>
            </a:br>
            <a:r>
              <a:rPr lang="fr-FR" dirty="0" smtClean="0"/>
              <a:t>Avez-vous des questions?</a:t>
            </a:r>
            <a:br>
              <a:rPr lang="fr-FR" dirty="0" smtClean="0"/>
            </a:br>
            <a:r>
              <a:rPr lang="fr-FR" dirty="0" smtClean="0"/>
              <a:t/>
            </a:r>
            <a:br>
              <a:rPr lang="fr-FR" dirty="0" smtClean="0"/>
            </a:br>
            <a:r>
              <a:rPr lang="fr-FR" dirty="0"/>
              <a:t/>
            </a:r>
            <a:br>
              <a:rPr lang="fr-FR" dirty="0"/>
            </a:br>
            <a:endParaRPr lang="fr-FR" dirty="0"/>
          </a:p>
        </p:txBody>
      </p:sp>
      <p:sp>
        <p:nvSpPr>
          <p:cNvPr id="3" name="Espace réservé du numéro de diapositive 2"/>
          <p:cNvSpPr>
            <a:spLocks noGrp="1"/>
          </p:cNvSpPr>
          <p:nvPr>
            <p:ph type="sldNum" sz="quarter" idx="12"/>
          </p:nvPr>
        </p:nvSpPr>
        <p:spPr/>
        <p:txBody>
          <a:bodyPr/>
          <a:lstStyle/>
          <a:p>
            <a:fld id="{E31375A4-56A4-47D6-9801-1991572033F7}" type="slidenum">
              <a:rPr lang="en-US" smtClean="0"/>
              <a:pPr/>
              <a:t>22</a:t>
            </a:fld>
            <a:endParaRPr lang="en-US"/>
          </a:p>
        </p:txBody>
      </p:sp>
    </p:spTree>
    <p:extLst>
      <p:ext uri="{BB962C8B-B14F-4D97-AF65-F5344CB8AC3E}">
        <p14:creationId xmlns:p14="http://schemas.microsoft.com/office/powerpoint/2010/main" val="128874376"/>
      </p:ext>
    </p:extLst>
  </p:cSld>
  <p:clrMapOvr>
    <a:masterClrMapping/>
  </p:clrMapOvr>
  <mc:AlternateContent xmlns:mc="http://schemas.openxmlformats.org/markup-compatibility/2006" xmlns:p14="http://schemas.microsoft.com/office/powerpoint/2010/main">
    <mc:Choice Requires="p14">
      <p:transition spd="slow" p14:dur="2000" advTm="5686"/>
    </mc:Choice>
    <mc:Fallback xmlns="">
      <p:transition spd="slow" advTm="568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 du projet</a:t>
            </a:r>
            <a:endParaRPr lang="fr-FR" dirty="0"/>
          </a:p>
        </p:txBody>
      </p:sp>
      <p:sp>
        <p:nvSpPr>
          <p:cNvPr id="3" name="Espace réservé du contenu 2"/>
          <p:cNvSpPr>
            <a:spLocks noGrp="1"/>
          </p:cNvSpPr>
          <p:nvPr>
            <p:ph idx="1"/>
          </p:nvPr>
        </p:nvSpPr>
        <p:spPr>
          <a:xfrm>
            <a:off x="479376" y="1822423"/>
            <a:ext cx="10009112" cy="4267200"/>
          </a:xfrm>
        </p:spPr>
        <p:txBody>
          <a:bodyPr/>
          <a:lstStyle/>
          <a:p>
            <a:pPr marL="0" indent="0">
              <a:buNone/>
            </a:pPr>
            <a:endParaRPr lang="fr-FR" dirty="0">
              <a:sym typeface="Wingdings" panose="05000000000000000000" pitchFamily="2" charset="2"/>
            </a:endParaRPr>
          </a:p>
          <a:p>
            <a:pPr marL="0" lvl="0" indent="0">
              <a:buNone/>
            </a:pPr>
            <a:r>
              <a:rPr lang="fr-FR" dirty="0">
                <a:solidFill>
                  <a:srgbClr val="404040"/>
                </a:solidFill>
                <a:ea typeface="Microsoft YaHei" pitchFamily="2"/>
              </a:rPr>
              <a:t>Observer l'évolution de plusieurs grandeurs physiques intervenant </a:t>
            </a:r>
            <a:r>
              <a:rPr lang="fr-FR" dirty="0" smtClean="0">
                <a:solidFill>
                  <a:srgbClr val="404040"/>
                </a:solidFill>
                <a:ea typeface="Microsoft YaHei" pitchFamily="2"/>
              </a:rPr>
              <a:t>sur </a:t>
            </a:r>
            <a:r>
              <a:rPr lang="fr-FR" dirty="0">
                <a:solidFill>
                  <a:srgbClr val="404040"/>
                </a:solidFill>
                <a:ea typeface="Microsoft YaHei" pitchFamily="2"/>
              </a:rPr>
              <a:t>un </a:t>
            </a:r>
            <a:r>
              <a:rPr lang="fr-FR" dirty="0" smtClean="0">
                <a:solidFill>
                  <a:srgbClr val="404040"/>
                </a:solidFill>
                <a:ea typeface="Microsoft YaHei" pitchFamily="2"/>
              </a:rPr>
              <a:t>moteur électrique triphasé</a:t>
            </a:r>
            <a:r>
              <a:rPr lang="fr-FR" dirty="0" smtClean="0">
                <a:sym typeface="Wingdings" panose="05000000000000000000" pitchFamily="2" charset="2"/>
              </a:rPr>
              <a:t>:</a:t>
            </a:r>
          </a:p>
          <a:p>
            <a:pPr lvl="1">
              <a:buFont typeface="Wingdings" panose="05000000000000000000" pitchFamily="2" charset="2"/>
              <a:buChar char="ü"/>
            </a:pPr>
            <a:r>
              <a:rPr lang="fr-FR" dirty="0" smtClean="0">
                <a:sym typeface="Wingdings" panose="05000000000000000000" pitchFamily="2" charset="2"/>
              </a:rPr>
              <a:t>6 tensions simples</a:t>
            </a:r>
          </a:p>
          <a:p>
            <a:pPr lvl="1">
              <a:buFont typeface="Wingdings" panose="05000000000000000000" pitchFamily="2" charset="2"/>
              <a:buChar char="ü"/>
            </a:pPr>
            <a:r>
              <a:rPr lang="fr-FR" dirty="0" smtClean="0">
                <a:sym typeface="Wingdings" panose="05000000000000000000" pitchFamily="2" charset="2"/>
              </a:rPr>
              <a:t>3 tensions de commande</a:t>
            </a:r>
          </a:p>
          <a:p>
            <a:pPr lvl="1">
              <a:buFont typeface="Wingdings" panose="05000000000000000000" pitchFamily="2" charset="2"/>
              <a:buChar char="ü"/>
            </a:pPr>
            <a:r>
              <a:rPr lang="fr-FR" dirty="0" smtClean="0">
                <a:sym typeface="Wingdings" panose="05000000000000000000" pitchFamily="2" charset="2"/>
              </a:rPr>
              <a:t>4 courants</a:t>
            </a:r>
          </a:p>
          <a:p>
            <a:pPr lvl="1">
              <a:buFont typeface="Wingdings" panose="05000000000000000000" pitchFamily="2" charset="2"/>
              <a:buChar char="ü"/>
            </a:pPr>
            <a:r>
              <a:rPr lang="fr-FR" dirty="0" smtClean="0">
                <a:sym typeface="Wingdings" panose="05000000000000000000" pitchFamily="2" charset="2"/>
              </a:rPr>
              <a:t>1 couple moteur</a:t>
            </a:r>
          </a:p>
          <a:p>
            <a:pPr lvl="1">
              <a:buFont typeface="Wingdings" panose="05000000000000000000" pitchFamily="2" charset="2"/>
              <a:buChar char="ü"/>
            </a:pPr>
            <a:r>
              <a:rPr lang="fr-FR" dirty="0" smtClean="0">
                <a:sym typeface="Wingdings" panose="05000000000000000000" pitchFamily="2" charset="2"/>
              </a:rPr>
              <a:t>1 vitesse de rotation</a:t>
            </a:r>
          </a:p>
          <a:p>
            <a:pPr marL="57150" indent="0">
              <a:buNone/>
            </a:pPr>
            <a:r>
              <a:rPr lang="fr-FR" dirty="0" smtClean="0">
                <a:solidFill>
                  <a:schemeClr val="tx2">
                    <a:lumMod val="60000"/>
                    <a:lumOff val="40000"/>
                  </a:schemeClr>
                </a:solidFill>
                <a:sym typeface="Wingdings" panose="05000000000000000000" pitchFamily="2" charset="2"/>
              </a:rPr>
              <a:t>BUT DU PROJET</a:t>
            </a:r>
          </a:p>
          <a:p>
            <a:pPr marL="57150" indent="0">
              <a:buNone/>
            </a:pPr>
            <a:r>
              <a:rPr lang="fr-FR" dirty="0" smtClean="0">
                <a:solidFill>
                  <a:schemeClr val="tx1"/>
                </a:solidFill>
                <a:sym typeface="Wingdings" panose="05000000000000000000" pitchFamily="2" charset="2"/>
              </a:rPr>
              <a:t>Permettre de valider une loi de commande appliquée sur un moteur</a:t>
            </a:r>
          </a:p>
          <a:p>
            <a:pPr lvl="1">
              <a:buFont typeface="Wingdings" panose="05000000000000000000" pitchFamily="2" charset="2"/>
              <a:buChar char="ü"/>
            </a:pPr>
            <a:endParaRPr lang="fr-FR" dirty="0" smtClean="0">
              <a:sym typeface="Wingdings" panose="05000000000000000000" pitchFamily="2" charset="2"/>
            </a:endParaRPr>
          </a:p>
          <a:p>
            <a:pPr lvl="1">
              <a:buFont typeface="Wingdings" panose="05000000000000000000" pitchFamily="2" charset="2"/>
              <a:buChar char="ü"/>
            </a:pPr>
            <a:endParaRPr lang="fr-FR" dirty="0" smtClean="0">
              <a:sym typeface="Wingdings" panose="05000000000000000000" pitchFamily="2" charset="2"/>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23</a:t>
            </a:fld>
            <a:endParaRPr lang="en-US"/>
          </a:p>
        </p:txBody>
      </p:sp>
    </p:spTree>
    <p:extLst>
      <p:ext uri="{BB962C8B-B14F-4D97-AF65-F5344CB8AC3E}">
        <p14:creationId xmlns:p14="http://schemas.microsoft.com/office/powerpoint/2010/main" val="2750826978"/>
      </p:ext>
    </p:extLst>
  </p:cSld>
  <p:clrMapOvr>
    <a:masterClrMapping/>
  </p:clrMapOvr>
  <mc:AlternateContent xmlns:mc="http://schemas.openxmlformats.org/markup-compatibility/2006" xmlns:p14="http://schemas.microsoft.com/office/powerpoint/2010/main">
    <mc:Choice Requires="p14">
      <p:transition spd="slow" p14:dur="2000" advTm="96386"/>
    </mc:Choice>
    <mc:Fallback xmlns="">
      <p:transition spd="slow" advTm="9638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Cahier des charges</a:t>
            </a:r>
            <a:endParaRPr lang="fr-FR" dirty="0"/>
          </a:p>
        </p:txBody>
      </p:sp>
      <p:sp>
        <p:nvSpPr>
          <p:cNvPr id="6" name="Espace réservé du contenu 5"/>
          <p:cNvSpPr>
            <a:spLocks noGrp="1"/>
          </p:cNvSpPr>
          <p:nvPr>
            <p:ph idx="1"/>
          </p:nvPr>
        </p:nvSpPr>
        <p:spPr>
          <a:xfrm>
            <a:off x="677334" y="4038224"/>
            <a:ext cx="10285520" cy="2107554"/>
          </a:xfrm>
        </p:spPr>
        <p:txBody>
          <a:bodyPr numCol="2">
            <a:noAutofit/>
          </a:bodyPr>
          <a:lstStyle/>
          <a:p>
            <a:r>
              <a:rPr lang="fr-FR" sz="1600" dirty="0" smtClean="0"/>
              <a:t>Enregistrement de l’évolution de 15 grandeurs physiques </a:t>
            </a:r>
            <a:br>
              <a:rPr lang="fr-FR" sz="1600" dirty="0" smtClean="0"/>
            </a:br>
            <a:r>
              <a:rPr lang="fr-FR" sz="1600" dirty="0" smtClean="0"/>
              <a:t>(Tension, Courant, Vitesse, Puissance)</a:t>
            </a:r>
          </a:p>
          <a:p>
            <a:r>
              <a:rPr lang="fr-FR" sz="1600" dirty="0" smtClean="0"/>
              <a:t>Utiliser les capteurs fournis par le client</a:t>
            </a:r>
            <a:endParaRPr lang="fr-FR" sz="1600" dirty="0"/>
          </a:p>
          <a:p>
            <a:r>
              <a:rPr lang="fr-FR" sz="1600" dirty="0" smtClean="0"/>
              <a:t>Simultanéité des acquisitions</a:t>
            </a:r>
          </a:p>
          <a:p>
            <a:r>
              <a:rPr lang="fr-FR" sz="1600" dirty="0" smtClean="0"/>
              <a:t>Période d’acquisition : 2us </a:t>
            </a:r>
            <a:r>
              <a:rPr lang="fr-FR" sz="1200" dirty="0" smtClean="0"/>
              <a:t>max</a:t>
            </a:r>
          </a:p>
          <a:p>
            <a:endParaRPr lang="fr-FR" sz="1600" dirty="0" smtClean="0"/>
          </a:p>
          <a:p>
            <a:endParaRPr lang="fr-FR" sz="1600" dirty="0"/>
          </a:p>
          <a:p>
            <a:r>
              <a:rPr lang="fr-FR" sz="1600" dirty="0" smtClean="0"/>
              <a:t>Précision des mesures : 2%</a:t>
            </a:r>
          </a:p>
          <a:p>
            <a:r>
              <a:rPr lang="fr-FR" sz="1600" dirty="0" smtClean="0"/>
              <a:t>Prendre en compte un signal de trigger </a:t>
            </a:r>
          </a:p>
          <a:p>
            <a:r>
              <a:rPr lang="fr-FR" sz="1600" dirty="0" smtClean="0"/>
              <a:t>Tracé de l’évolution temporelle</a:t>
            </a:r>
          </a:p>
          <a:p>
            <a:endParaRPr lang="fr-FR" sz="1600" dirty="0" smtClean="0"/>
          </a:p>
          <a:p>
            <a:endParaRPr lang="fr-FR" sz="1600" dirty="0" smtClean="0"/>
          </a:p>
          <a:p>
            <a:endParaRPr lang="fr-FR" sz="1600" dirty="0" smtClean="0"/>
          </a:p>
          <a:p>
            <a:endParaRPr lang="fr-FR" sz="1600" dirty="0"/>
          </a:p>
        </p:txBody>
      </p:sp>
      <p:sp>
        <p:nvSpPr>
          <p:cNvPr id="5" name="Espace réservé du numéro de diapositive 4"/>
          <p:cNvSpPr>
            <a:spLocks noGrp="1"/>
          </p:cNvSpPr>
          <p:nvPr>
            <p:ph type="sldNum" sz="quarter" idx="12"/>
          </p:nvPr>
        </p:nvSpPr>
        <p:spPr>
          <a:xfrm>
            <a:off x="8328248" y="6364155"/>
            <a:ext cx="683339" cy="365125"/>
          </a:xfrm>
        </p:spPr>
        <p:txBody>
          <a:bodyPr/>
          <a:lstStyle/>
          <a:p>
            <a:fld id="{E31375A4-56A4-47D6-9801-1991572033F7}" type="slidenum">
              <a:rPr lang="en-US" smtClean="0"/>
              <a:pPr/>
              <a:t>24</a:t>
            </a:fld>
            <a:endParaRPr lang="en-US" dirty="0"/>
          </a:p>
        </p:txBody>
      </p:sp>
      <p:sp>
        <p:nvSpPr>
          <p:cNvPr id="4" name="ZoneTexte 3"/>
          <p:cNvSpPr txBox="1"/>
          <p:nvPr/>
        </p:nvSpPr>
        <p:spPr>
          <a:xfrm>
            <a:off x="1524000" y="4293096"/>
            <a:ext cx="10260632" cy="369332"/>
          </a:xfrm>
          <a:prstGeom prst="rect">
            <a:avLst/>
          </a:prstGeom>
          <a:noFill/>
        </p:spPr>
        <p:txBody>
          <a:bodyPr wrap="square" rtlCol="0">
            <a:spAutoFit/>
          </a:bodyPr>
          <a:lstStyle/>
          <a:p>
            <a:endParaRPr lang="fr-FR" dirty="0"/>
          </a:p>
        </p:txBody>
      </p:sp>
      <p:grpSp>
        <p:nvGrpSpPr>
          <p:cNvPr id="12" name="Groupe 11"/>
          <p:cNvGrpSpPr/>
          <p:nvPr/>
        </p:nvGrpSpPr>
        <p:grpSpPr>
          <a:xfrm>
            <a:off x="335361" y="1168087"/>
            <a:ext cx="10983213" cy="2651760"/>
            <a:chOff x="335361" y="1168087"/>
            <a:chExt cx="10983213" cy="2651760"/>
          </a:xfrm>
        </p:grpSpPr>
        <p:sp>
          <p:nvSpPr>
            <p:cNvPr id="9" name="Flèche droite 8"/>
            <p:cNvSpPr/>
            <p:nvPr/>
          </p:nvSpPr>
          <p:spPr>
            <a:xfrm>
              <a:off x="5222360" y="2101947"/>
              <a:ext cx="1566428" cy="78279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solidFill>
                    <a:schemeClr val="bg2">
                      <a:lumMod val="20000"/>
                      <a:lumOff val="80000"/>
                    </a:schemeClr>
                  </a:solidFill>
                </a:rPr>
                <a:t>Projet</a:t>
              </a:r>
              <a:endParaRPr lang="fr-FR" dirty="0">
                <a:solidFill>
                  <a:schemeClr val="bg2">
                    <a:lumMod val="20000"/>
                    <a:lumOff val="80000"/>
                  </a:schemeClr>
                </a:solidFil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054" y="1168087"/>
              <a:ext cx="4160520" cy="265176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389710"/>
              <a:ext cx="1800200" cy="1171752"/>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0412" y="1384732"/>
              <a:ext cx="2471936" cy="1853952"/>
            </a:xfrm>
            <a:prstGeom prst="rect">
              <a:avLst/>
            </a:prstGeom>
          </p:spPr>
        </p:pic>
      </p:grpSp>
    </p:spTree>
    <p:custDataLst>
      <p:tags r:id="rId1"/>
    </p:custDataLst>
    <p:extLst>
      <p:ext uri="{BB962C8B-B14F-4D97-AF65-F5344CB8AC3E}">
        <p14:creationId xmlns:p14="http://schemas.microsoft.com/office/powerpoint/2010/main" val="3921725375"/>
      </p:ext>
    </p:extLst>
  </p:cSld>
  <p:clrMapOvr>
    <a:masterClrMapping/>
  </p:clrMapOvr>
  <mc:AlternateContent xmlns:mc="http://schemas.openxmlformats.org/markup-compatibility/2006" xmlns:p14="http://schemas.microsoft.com/office/powerpoint/2010/main">
    <mc:Choice Requires="p14">
      <p:transition spd="slow" p14:dur="2000" advTm="110784"/>
    </mc:Choice>
    <mc:Fallback xmlns="">
      <p:transition spd="slow" advTm="110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75963"/>
            <a:ext cx="8596668" cy="1320800"/>
          </a:xfrm>
        </p:spPr>
        <p:txBody>
          <a:bodyPr/>
          <a:lstStyle/>
          <a:p>
            <a:r>
              <a:rPr lang="fr-FR"/>
              <a:t>Schéma fonctionnel</a:t>
            </a:r>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25</a:t>
            </a:fld>
            <a:endParaRPr lang="en-US" dirty="0"/>
          </a:p>
        </p:txBody>
      </p:sp>
      <p:sp>
        <p:nvSpPr>
          <p:cNvPr id="5" name="Rectangle 4"/>
          <p:cNvSpPr/>
          <p:nvPr/>
        </p:nvSpPr>
        <p:spPr>
          <a:xfrm>
            <a:off x="1415480" y="980728"/>
            <a:ext cx="10585176" cy="48245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 name="Groupe 39"/>
          <p:cNvGrpSpPr/>
          <p:nvPr/>
        </p:nvGrpSpPr>
        <p:grpSpPr>
          <a:xfrm>
            <a:off x="84725" y="1305294"/>
            <a:ext cx="1242203" cy="4224514"/>
            <a:chOff x="510799" y="1292718"/>
            <a:chExt cx="1242203" cy="4224514"/>
          </a:xfrm>
        </p:grpSpPr>
        <p:sp>
          <p:nvSpPr>
            <p:cNvPr id="6" name="Rectangle 5"/>
            <p:cNvSpPr/>
            <p:nvPr/>
          </p:nvSpPr>
          <p:spPr>
            <a:xfrm>
              <a:off x="510799" y="1292718"/>
              <a:ext cx="1242203" cy="40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Capteur 1</a:t>
              </a:r>
            </a:p>
          </p:txBody>
        </p:sp>
        <p:sp>
          <p:nvSpPr>
            <p:cNvPr id="8" name="Rectangle 7"/>
            <p:cNvSpPr/>
            <p:nvPr/>
          </p:nvSpPr>
          <p:spPr>
            <a:xfrm>
              <a:off x="510799" y="5109142"/>
              <a:ext cx="1242203" cy="40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Capteur 15</a:t>
              </a:r>
            </a:p>
          </p:txBody>
        </p:sp>
        <p:cxnSp>
          <p:nvCxnSpPr>
            <p:cNvPr id="10" name="Connecteur droit 9"/>
            <p:cNvCxnSpPr/>
            <p:nvPr/>
          </p:nvCxnSpPr>
          <p:spPr>
            <a:xfrm>
              <a:off x="1131901" y="1930400"/>
              <a:ext cx="0" cy="293876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e 40"/>
          <p:cNvGrpSpPr/>
          <p:nvPr/>
        </p:nvGrpSpPr>
        <p:grpSpPr>
          <a:xfrm>
            <a:off x="1781494" y="1305294"/>
            <a:ext cx="1512168" cy="4224514"/>
            <a:chOff x="2207568" y="1292718"/>
            <a:chExt cx="1512168" cy="4224514"/>
          </a:xfrm>
        </p:grpSpPr>
        <p:sp>
          <p:nvSpPr>
            <p:cNvPr id="11" name="Rectangle 10"/>
            <p:cNvSpPr/>
            <p:nvPr/>
          </p:nvSpPr>
          <p:spPr>
            <a:xfrm>
              <a:off x="2207568" y="1292718"/>
              <a:ext cx="1512168" cy="40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Adaptation en tension 1</a:t>
              </a:r>
            </a:p>
          </p:txBody>
        </p:sp>
        <p:sp>
          <p:nvSpPr>
            <p:cNvPr id="12" name="Rectangle 11"/>
            <p:cNvSpPr/>
            <p:nvPr/>
          </p:nvSpPr>
          <p:spPr>
            <a:xfrm>
              <a:off x="2207568" y="5109142"/>
              <a:ext cx="1512168" cy="40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Adaptation en tension 15</a:t>
              </a:r>
            </a:p>
          </p:txBody>
        </p:sp>
        <p:cxnSp>
          <p:nvCxnSpPr>
            <p:cNvPr id="13" name="Connecteur droit 12"/>
            <p:cNvCxnSpPr/>
            <p:nvPr/>
          </p:nvCxnSpPr>
          <p:spPr>
            <a:xfrm>
              <a:off x="2939658" y="1930400"/>
              <a:ext cx="0" cy="293876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Connecteur droit avec flèche 14"/>
          <p:cNvCxnSpPr>
            <a:stCxn id="6" idx="3"/>
            <a:endCxn id="11" idx="1"/>
          </p:cNvCxnSpPr>
          <p:nvPr/>
        </p:nvCxnSpPr>
        <p:spPr>
          <a:xfrm>
            <a:off x="1326928" y="1509339"/>
            <a:ext cx="4545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8" idx="3"/>
            <a:endCxn id="12" idx="1"/>
          </p:cNvCxnSpPr>
          <p:nvPr/>
        </p:nvCxnSpPr>
        <p:spPr>
          <a:xfrm>
            <a:off x="1326928" y="5325763"/>
            <a:ext cx="4545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31904" y="863786"/>
            <a:ext cx="0" cy="5204999"/>
          </a:xfrm>
          <a:prstGeom prst="line">
            <a:avLst/>
          </a:prstGeom>
          <a:ln w="254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184232" y="836363"/>
            <a:ext cx="0" cy="5204999"/>
          </a:xfrm>
          <a:prstGeom prst="line">
            <a:avLst/>
          </a:prstGeom>
          <a:ln w="254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046269" y="5925479"/>
            <a:ext cx="1728192"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Carte mère</a:t>
            </a:r>
          </a:p>
        </p:txBody>
      </p:sp>
      <p:sp>
        <p:nvSpPr>
          <p:cNvPr id="23" name="Rectangle 22"/>
          <p:cNvSpPr/>
          <p:nvPr/>
        </p:nvSpPr>
        <p:spPr>
          <a:xfrm>
            <a:off x="2738499" y="5949280"/>
            <a:ext cx="1728192"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Cartes filles</a:t>
            </a:r>
          </a:p>
        </p:txBody>
      </p:sp>
      <p:cxnSp>
        <p:nvCxnSpPr>
          <p:cNvPr id="29" name="Connecteur droit avec flèche 28"/>
          <p:cNvCxnSpPr>
            <a:stCxn id="11" idx="3"/>
            <a:endCxn id="26" idx="1"/>
          </p:cNvCxnSpPr>
          <p:nvPr/>
        </p:nvCxnSpPr>
        <p:spPr>
          <a:xfrm>
            <a:off x="3293662" y="1509339"/>
            <a:ext cx="270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2" idx="3"/>
            <a:endCxn id="27" idx="1"/>
          </p:cNvCxnSpPr>
          <p:nvPr/>
        </p:nvCxnSpPr>
        <p:spPr>
          <a:xfrm>
            <a:off x="3293662" y="5325763"/>
            <a:ext cx="270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2" name="Groupe 41"/>
          <p:cNvGrpSpPr/>
          <p:nvPr/>
        </p:nvGrpSpPr>
        <p:grpSpPr>
          <a:xfrm>
            <a:off x="3563692" y="1305294"/>
            <a:ext cx="1512168" cy="4224514"/>
            <a:chOff x="3989766" y="1292718"/>
            <a:chExt cx="1512168" cy="4224514"/>
          </a:xfrm>
        </p:grpSpPr>
        <p:sp>
          <p:nvSpPr>
            <p:cNvPr id="26" name="Rectangle 25"/>
            <p:cNvSpPr/>
            <p:nvPr/>
          </p:nvSpPr>
          <p:spPr>
            <a:xfrm>
              <a:off x="3989766" y="1292718"/>
              <a:ext cx="1512168" cy="40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Echantillonnage</a:t>
              </a:r>
            </a:p>
          </p:txBody>
        </p:sp>
        <p:sp>
          <p:nvSpPr>
            <p:cNvPr id="27" name="Rectangle 26"/>
            <p:cNvSpPr/>
            <p:nvPr/>
          </p:nvSpPr>
          <p:spPr>
            <a:xfrm>
              <a:off x="3989766" y="5109142"/>
              <a:ext cx="1512168" cy="40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Echantillonnage</a:t>
              </a:r>
            </a:p>
          </p:txBody>
        </p:sp>
        <p:cxnSp>
          <p:nvCxnSpPr>
            <p:cNvPr id="32" name="Connecteur droit 31"/>
            <p:cNvCxnSpPr/>
            <p:nvPr/>
          </p:nvCxnSpPr>
          <p:spPr>
            <a:xfrm>
              <a:off x="4714880" y="1923441"/>
              <a:ext cx="0" cy="293876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53" name="Groupe 52"/>
          <p:cNvGrpSpPr/>
          <p:nvPr/>
        </p:nvGrpSpPr>
        <p:grpSpPr>
          <a:xfrm>
            <a:off x="5075860" y="1173149"/>
            <a:ext cx="2873327" cy="4464496"/>
            <a:chOff x="5700282" y="1167532"/>
            <a:chExt cx="2873327" cy="4464496"/>
          </a:xfrm>
        </p:grpSpPr>
        <p:sp>
          <p:nvSpPr>
            <p:cNvPr id="20" name="Rectangle 19"/>
            <p:cNvSpPr/>
            <p:nvPr/>
          </p:nvSpPr>
          <p:spPr>
            <a:xfrm>
              <a:off x="6061251" y="1167532"/>
              <a:ext cx="2512358"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p:nvPr/>
          </p:nvCxnSpPr>
          <p:spPr>
            <a:xfrm>
              <a:off x="6456040" y="1292718"/>
              <a:ext cx="0" cy="415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26" idx="3"/>
            </p:cNvCxnSpPr>
            <p:nvPr/>
          </p:nvCxnSpPr>
          <p:spPr>
            <a:xfrm flipV="1">
              <a:off x="5700282" y="1496763"/>
              <a:ext cx="755758" cy="6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27" idx="3"/>
            </p:cNvCxnSpPr>
            <p:nvPr/>
          </p:nvCxnSpPr>
          <p:spPr>
            <a:xfrm flipV="1">
              <a:off x="5700282" y="5313187"/>
              <a:ext cx="755758" cy="6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928918" y="1641128"/>
              <a:ext cx="1512168" cy="779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Gestion</a:t>
              </a:r>
            </a:p>
            <a:p>
              <a:pPr algn="ctr"/>
              <a:r>
                <a:rPr lang="fr-FR" sz="1400" dirty="0"/>
                <a:t>des échantillons</a:t>
              </a:r>
            </a:p>
          </p:txBody>
        </p:sp>
        <p:sp>
          <p:nvSpPr>
            <p:cNvPr id="44" name="Rectangle 43"/>
            <p:cNvSpPr/>
            <p:nvPr/>
          </p:nvSpPr>
          <p:spPr>
            <a:xfrm>
              <a:off x="6928918" y="3466286"/>
              <a:ext cx="1512168" cy="779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Transfert des </a:t>
              </a:r>
              <a:r>
                <a:rPr lang="fr-FR" sz="1400" dirty="0" err="1" smtClean="0"/>
                <a:t>échantillions</a:t>
              </a:r>
              <a:endParaRPr lang="fr-FR" sz="1400" dirty="0"/>
            </a:p>
          </p:txBody>
        </p:sp>
        <p:cxnSp>
          <p:nvCxnSpPr>
            <p:cNvPr id="46" name="Connecteur droit avec flèche 45"/>
            <p:cNvCxnSpPr>
              <a:endCxn id="43" idx="1"/>
            </p:cNvCxnSpPr>
            <p:nvPr/>
          </p:nvCxnSpPr>
          <p:spPr>
            <a:xfrm>
              <a:off x="6456040" y="2031008"/>
              <a:ext cx="472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43" idx="2"/>
              <a:endCxn id="44" idx="0"/>
            </p:cNvCxnSpPr>
            <p:nvPr/>
          </p:nvCxnSpPr>
          <p:spPr>
            <a:xfrm>
              <a:off x="7685002" y="2420888"/>
              <a:ext cx="0" cy="104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9449298" y="5902431"/>
            <a:ext cx="1728192"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Logiciel</a:t>
            </a:r>
          </a:p>
        </p:txBody>
      </p:sp>
      <p:pic>
        <p:nvPicPr>
          <p:cNvPr id="50" name="Imag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663" y="1305294"/>
            <a:ext cx="3265977" cy="4055646"/>
          </a:xfrm>
          <a:prstGeom prst="rect">
            <a:avLst/>
          </a:prstGeom>
          <a:ln>
            <a:noFill/>
          </a:ln>
          <a:effectLst>
            <a:outerShdw blurRad="292100" dist="139700" dir="2700000" algn="tl" rotWithShape="0">
              <a:srgbClr val="333333">
                <a:alpha val="65000"/>
              </a:srgbClr>
            </a:outerShdw>
          </a:effectLst>
        </p:spPr>
      </p:pic>
      <p:cxnSp>
        <p:nvCxnSpPr>
          <p:cNvPr id="52" name="Connecteur droit avec flèche 51"/>
          <p:cNvCxnSpPr/>
          <p:nvPr/>
        </p:nvCxnSpPr>
        <p:spPr>
          <a:xfrm>
            <a:off x="7811431" y="3858175"/>
            <a:ext cx="743379" cy="3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1593210"/>
      </p:ext>
    </p:extLst>
  </p:cSld>
  <p:clrMapOvr>
    <a:masterClrMapping/>
  </p:clrMapOvr>
  <mc:AlternateContent xmlns:mc="http://schemas.openxmlformats.org/markup-compatibility/2006" xmlns:p14="http://schemas.microsoft.com/office/powerpoint/2010/main">
    <mc:Choice Requires="p14">
      <p:transition spd="slow" p14:dur="2000" advTm="155805"/>
    </mc:Choice>
    <mc:Fallback xmlns="">
      <p:transition spd="slow" advTm="155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78536" y="209474"/>
            <a:ext cx="8596668" cy="1320800"/>
          </a:xfrm>
        </p:spPr>
        <p:txBody>
          <a:bodyPr/>
          <a:lstStyle/>
          <a:p>
            <a:r>
              <a:rPr lang="fr-FR" dirty="0"/>
              <a:t>Solution Technique Retenue </a:t>
            </a: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26</a:t>
            </a:fld>
            <a:endParaRPr lang="en-US" dirty="0"/>
          </a:p>
        </p:txBody>
      </p:sp>
      <p:pic>
        <p:nvPicPr>
          <p:cNvPr id="42" name="Imag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91" y="1177264"/>
            <a:ext cx="1165597" cy="648072"/>
          </a:xfrm>
          <a:prstGeom prst="rect">
            <a:avLst/>
          </a:prstGeom>
          <a:ln>
            <a:noFill/>
          </a:ln>
          <a:effectLst>
            <a:outerShdw blurRad="292100" dist="139700" dir="2700000" algn="tl" rotWithShape="0">
              <a:srgbClr val="333333">
                <a:alpha val="65000"/>
              </a:srgbClr>
            </a:outerShdw>
          </a:effectLst>
        </p:spPr>
      </p:pic>
      <p:sp>
        <p:nvSpPr>
          <p:cNvPr id="44" name="Rectangle 43"/>
          <p:cNvSpPr/>
          <p:nvPr/>
        </p:nvSpPr>
        <p:spPr>
          <a:xfrm>
            <a:off x="9210978" y="3865233"/>
            <a:ext cx="291799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Lire et exploiter les données (affichage et calcul) </a:t>
            </a:r>
            <a:endParaRPr lang="fr-FR" sz="1600" dirty="0"/>
          </a:p>
        </p:txBody>
      </p:sp>
      <p:sp>
        <p:nvSpPr>
          <p:cNvPr id="45" name="Rectangle 44"/>
          <p:cNvSpPr/>
          <p:nvPr/>
        </p:nvSpPr>
        <p:spPr>
          <a:xfrm>
            <a:off x="1343183" y="3703373"/>
            <a:ext cx="7269409" cy="19138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657349" y="3833164"/>
            <a:ext cx="2568177" cy="71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Générer un fichier de résultats (fichier .</a:t>
            </a:r>
            <a:r>
              <a:rPr lang="fr-FR" sz="1600" dirty="0" err="1" smtClean="0"/>
              <a:t>txt</a:t>
            </a:r>
            <a:r>
              <a:rPr lang="fr-FR" sz="1600" dirty="0" smtClean="0"/>
              <a:t>)</a:t>
            </a:r>
            <a:endParaRPr lang="fr-FR" sz="1600" dirty="0"/>
          </a:p>
        </p:txBody>
      </p:sp>
      <p:sp>
        <p:nvSpPr>
          <p:cNvPr id="48" name="Rectangle 47"/>
          <p:cNvSpPr/>
          <p:nvPr/>
        </p:nvSpPr>
        <p:spPr>
          <a:xfrm>
            <a:off x="1562713" y="3825909"/>
            <a:ext cx="314480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des données acquises</a:t>
            </a:r>
            <a:br>
              <a:rPr lang="fr-FR" sz="1600" dirty="0" smtClean="0"/>
            </a:br>
            <a:r>
              <a:rPr lang="fr-FR" sz="1600" dirty="0" smtClean="0"/>
              <a:t>(stockage et transfert)</a:t>
            </a:r>
            <a:endParaRPr lang="fr-FR" sz="1600" dirty="0"/>
          </a:p>
        </p:txBody>
      </p:sp>
      <p:pic>
        <p:nvPicPr>
          <p:cNvPr id="49" name="Imag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745" y="4680219"/>
            <a:ext cx="1090579" cy="695094"/>
          </a:xfrm>
          <a:prstGeom prst="rect">
            <a:avLst/>
          </a:prstGeom>
          <a:ln>
            <a:noFill/>
          </a:ln>
          <a:effectLst>
            <a:outerShdw blurRad="292100" dist="139700" dir="2700000" algn="tl" rotWithShape="0">
              <a:srgbClr val="333333">
                <a:alpha val="65000"/>
              </a:srgbClr>
            </a:outerShdw>
          </a:effectLst>
        </p:spPr>
      </p:pic>
      <p:sp>
        <p:nvSpPr>
          <p:cNvPr id="50" name="Rectangle 49"/>
          <p:cNvSpPr/>
          <p:nvPr/>
        </p:nvSpPr>
        <p:spPr>
          <a:xfrm>
            <a:off x="1415480" y="977052"/>
            <a:ext cx="9272253" cy="21100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2221468" y="1175697"/>
            <a:ext cx="1402101" cy="63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Adaptation en Tension</a:t>
            </a:r>
            <a:endParaRPr lang="fr-FR" sz="1600" dirty="0"/>
          </a:p>
        </p:txBody>
      </p:sp>
      <p:sp>
        <p:nvSpPr>
          <p:cNvPr id="52" name="Rectangle 51"/>
          <p:cNvSpPr/>
          <p:nvPr/>
        </p:nvSpPr>
        <p:spPr>
          <a:xfrm>
            <a:off x="5303795" y="1168506"/>
            <a:ext cx="2243517" cy="62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Conversion </a:t>
            </a:r>
            <a:br>
              <a:rPr lang="fr-FR" sz="1600" dirty="0" smtClean="0"/>
            </a:br>
            <a:r>
              <a:rPr lang="fr-FR" sz="1600" dirty="0" smtClean="0"/>
              <a:t>Analogique Numérique </a:t>
            </a:r>
            <a:endParaRPr lang="fr-FR" sz="1600" dirty="0"/>
          </a:p>
        </p:txBody>
      </p:sp>
      <p:pic>
        <p:nvPicPr>
          <p:cNvPr id="53" name="Imag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010" y="1938718"/>
            <a:ext cx="1374291" cy="937059"/>
          </a:xfrm>
          <a:prstGeom prst="rect">
            <a:avLst/>
          </a:prstGeom>
          <a:ln>
            <a:noFill/>
          </a:ln>
          <a:effectLst>
            <a:outerShdw blurRad="292100" dist="139700" dir="2700000" algn="tl" rotWithShape="0">
              <a:srgbClr val="333333">
                <a:alpha val="65000"/>
              </a:srgbClr>
            </a:outerShdw>
          </a:effectLst>
        </p:spPr>
      </p:pic>
      <p:cxnSp>
        <p:nvCxnSpPr>
          <p:cNvPr id="56" name="Connecteur droit avec flèche 55"/>
          <p:cNvCxnSpPr>
            <a:stCxn id="51" idx="3"/>
            <a:endCxn id="52" idx="1"/>
          </p:cNvCxnSpPr>
          <p:nvPr/>
        </p:nvCxnSpPr>
        <p:spPr>
          <a:xfrm flipV="1">
            <a:off x="3623569" y="1478590"/>
            <a:ext cx="1680226" cy="13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en angle 57"/>
          <p:cNvCxnSpPr>
            <a:stCxn id="52" idx="3"/>
            <a:endCxn id="48" idx="1"/>
          </p:cNvCxnSpPr>
          <p:nvPr/>
        </p:nvCxnSpPr>
        <p:spPr>
          <a:xfrm flipH="1">
            <a:off x="1562713" y="1478590"/>
            <a:ext cx="5984599" cy="2707359"/>
          </a:xfrm>
          <a:prstGeom prst="bentConnector5">
            <a:avLst>
              <a:gd name="adj1" fmla="val -63482"/>
              <a:gd name="adj2" fmla="val 68698"/>
              <a:gd name="adj3" fmla="val 107312"/>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48" idx="3"/>
            <a:endCxn id="47" idx="1"/>
          </p:cNvCxnSpPr>
          <p:nvPr/>
        </p:nvCxnSpPr>
        <p:spPr>
          <a:xfrm>
            <a:off x="4707522" y="4185949"/>
            <a:ext cx="949827" cy="6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47" idx="3"/>
            <a:endCxn id="44" idx="1"/>
          </p:cNvCxnSpPr>
          <p:nvPr/>
        </p:nvCxnSpPr>
        <p:spPr>
          <a:xfrm flipV="1">
            <a:off x="8225526" y="4189269"/>
            <a:ext cx="985452" cy="3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9048329" y="969653"/>
            <a:ext cx="1738538" cy="369332"/>
          </a:xfrm>
          <a:prstGeom prst="rect">
            <a:avLst/>
          </a:prstGeom>
          <a:noFill/>
        </p:spPr>
        <p:txBody>
          <a:bodyPr wrap="square" rtlCol="0">
            <a:spAutoFit/>
          </a:bodyPr>
          <a:lstStyle/>
          <a:p>
            <a:r>
              <a:rPr lang="fr-FR" dirty="0" smtClean="0"/>
              <a:t>Carte Fille x15</a:t>
            </a:r>
            <a:endParaRPr lang="fr-FR" dirty="0"/>
          </a:p>
        </p:txBody>
      </p:sp>
      <p:sp>
        <p:nvSpPr>
          <p:cNvPr id="68" name="ZoneTexte 67"/>
          <p:cNvSpPr txBox="1"/>
          <p:nvPr/>
        </p:nvSpPr>
        <p:spPr>
          <a:xfrm>
            <a:off x="7120812" y="5201015"/>
            <a:ext cx="1465777" cy="369332"/>
          </a:xfrm>
          <a:prstGeom prst="rect">
            <a:avLst/>
          </a:prstGeom>
          <a:noFill/>
        </p:spPr>
        <p:txBody>
          <a:bodyPr wrap="square" rtlCol="0">
            <a:spAutoFit/>
          </a:bodyPr>
          <a:lstStyle/>
          <a:p>
            <a:r>
              <a:rPr lang="fr-FR" dirty="0" smtClean="0"/>
              <a:t>Carte Mère</a:t>
            </a:r>
            <a:endParaRPr lang="fr-FR" dirty="0"/>
          </a:p>
        </p:txBody>
      </p:sp>
      <p:grpSp>
        <p:nvGrpSpPr>
          <p:cNvPr id="70" name="Groupe 69"/>
          <p:cNvGrpSpPr/>
          <p:nvPr/>
        </p:nvGrpSpPr>
        <p:grpSpPr>
          <a:xfrm>
            <a:off x="4740182" y="1972630"/>
            <a:ext cx="1440160" cy="1109767"/>
            <a:chOff x="6816080" y="1980201"/>
            <a:chExt cx="1440160" cy="1109767"/>
          </a:xfrm>
        </p:grpSpPr>
        <p:pic>
          <p:nvPicPr>
            <p:cNvPr id="71" name="Imag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26" y="1980201"/>
              <a:ext cx="1019577" cy="772442"/>
            </a:xfrm>
            <a:prstGeom prst="rect">
              <a:avLst/>
            </a:prstGeom>
            <a:ln>
              <a:noFill/>
            </a:ln>
            <a:effectLst>
              <a:outerShdw blurRad="292100" dist="139700" dir="2700000" algn="tl" rotWithShape="0">
                <a:srgbClr val="333333">
                  <a:alpha val="65000"/>
                </a:srgbClr>
              </a:outerShdw>
            </a:effectLst>
          </p:spPr>
        </p:pic>
        <p:sp>
          <p:nvSpPr>
            <p:cNvPr id="72" name="ZoneTexte 71"/>
            <p:cNvSpPr txBox="1"/>
            <p:nvPr/>
          </p:nvSpPr>
          <p:spPr>
            <a:xfrm>
              <a:off x="6816080" y="2836052"/>
              <a:ext cx="1440160" cy="253916"/>
            </a:xfrm>
            <a:prstGeom prst="rect">
              <a:avLst/>
            </a:prstGeom>
            <a:noFill/>
          </p:spPr>
          <p:txBody>
            <a:bodyPr wrap="square" rtlCol="0">
              <a:spAutoFit/>
            </a:bodyPr>
            <a:lstStyle/>
            <a:p>
              <a:r>
                <a:rPr lang="fr-FR" sz="1050" b="1" dirty="0" smtClean="0"/>
                <a:t>Microcontrôleur fils</a:t>
              </a:r>
              <a:endParaRPr lang="fr-FR" sz="1050" b="1" dirty="0"/>
            </a:p>
          </p:txBody>
        </p:sp>
      </p:grpSp>
      <p:cxnSp>
        <p:nvCxnSpPr>
          <p:cNvPr id="76" name="Connecteur droit avec flèche 75"/>
          <p:cNvCxnSpPr>
            <a:stCxn id="42" idx="3"/>
            <a:endCxn id="51" idx="1"/>
          </p:cNvCxnSpPr>
          <p:nvPr/>
        </p:nvCxnSpPr>
        <p:spPr>
          <a:xfrm flipV="1">
            <a:off x="1269688" y="1491827"/>
            <a:ext cx="951780" cy="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e 76"/>
          <p:cNvGrpSpPr/>
          <p:nvPr/>
        </p:nvGrpSpPr>
        <p:grpSpPr>
          <a:xfrm>
            <a:off x="2613656" y="4594393"/>
            <a:ext cx="1670451" cy="1022790"/>
            <a:chOff x="2127241" y="5036526"/>
            <a:chExt cx="1670451" cy="1022790"/>
          </a:xfrm>
        </p:grpSpPr>
        <p:pic>
          <p:nvPicPr>
            <p:cNvPr id="78" name="Imag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91" y="5036526"/>
              <a:ext cx="873975" cy="553290"/>
            </a:xfrm>
            <a:prstGeom prst="rect">
              <a:avLst/>
            </a:prstGeom>
            <a:ln>
              <a:noFill/>
            </a:ln>
            <a:effectLst>
              <a:outerShdw blurRad="292100" dist="139700" dir="2700000" algn="tl" rotWithShape="0">
                <a:srgbClr val="333333">
                  <a:alpha val="65000"/>
                </a:srgbClr>
              </a:outerShdw>
            </a:effectLst>
          </p:spPr>
        </p:pic>
        <p:sp>
          <p:nvSpPr>
            <p:cNvPr id="79" name="ZoneTexte 78"/>
            <p:cNvSpPr txBox="1"/>
            <p:nvPr/>
          </p:nvSpPr>
          <p:spPr>
            <a:xfrm>
              <a:off x="2127241" y="5643818"/>
              <a:ext cx="1670451" cy="415498"/>
            </a:xfrm>
            <a:prstGeom prst="rect">
              <a:avLst/>
            </a:prstGeom>
            <a:noFill/>
          </p:spPr>
          <p:txBody>
            <a:bodyPr wrap="square" rtlCol="0">
              <a:spAutoFit/>
            </a:bodyPr>
            <a:lstStyle/>
            <a:p>
              <a:pPr algn="ctr"/>
              <a:r>
                <a:rPr lang="fr-FR" sz="1050" b="1" dirty="0" smtClean="0"/>
                <a:t>Microcontrôleur </a:t>
              </a:r>
              <a:br>
                <a:rPr lang="fr-FR" sz="1050" b="1" dirty="0" smtClean="0"/>
              </a:br>
              <a:r>
                <a:rPr lang="fr-FR" sz="1050" b="1" dirty="0" smtClean="0"/>
                <a:t>père</a:t>
              </a:r>
              <a:endParaRPr lang="fr-FR" sz="1050" b="1" dirty="0"/>
            </a:p>
          </p:txBody>
        </p:sp>
      </p:grpSp>
      <p:sp>
        <p:nvSpPr>
          <p:cNvPr id="80" name="Flèche droite 79"/>
          <p:cNvSpPr/>
          <p:nvPr/>
        </p:nvSpPr>
        <p:spPr>
          <a:xfrm>
            <a:off x="3470248" y="2432377"/>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lèche droite 80"/>
          <p:cNvSpPr/>
          <p:nvPr/>
        </p:nvSpPr>
        <p:spPr>
          <a:xfrm>
            <a:off x="6833494" y="2632898"/>
            <a:ext cx="892619" cy="10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2" name="Groupe 81"/>
          <p:cNvGrpSpPr/>
          <p:nvPr/>
        </p:nvGrpSpPr>
        <p:grpSpPr>
          <a:xfrm>
            <a:off x="8494721" y="4869410"/>
            <a:ext cx="1670451" cy="612597"/>
            <a:chOff x="4281215" y="4833387"/>
            <a:chExt cx="1670451" cy="612597"/>
          </a:xfrm>
        </p:grpSpPr>
        <p:sp>
          <p:nvSpPr>
            <p:cNvPr id="83" name="Flèche droite 82"/>
            <p:cNvSpPr/>
            <p:nvPr/>
          </p:nvSpPr>
          <p:spPr>
            <a:xfrm>
              <a:off x="4671760" y="4833387"/>
              <a:ext cx="1085979" cy="128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p:cNvSpPr txBox="1"/>
            <p:nvPr/>
          </p:nvSpPr>
          <p:spPr>
            <a:xfrm>
              <a:off x="4281215" y="5030486"/>
              <a:ext cx="1670451" cy="415498"/>
            </a:xfrm>
            <a:prstGeom prst="rect">
              <a:avLst/>
            </a:prstGeom>
            <a:noFill/>
          </p:spPr>
          <p:txBody>
            <a:bodyPr wrap="square" rtlCol="0">
              <a:spAutoFit/>
            </a:bodyPr>
            <a:lstStyle/>
            <a:p>
              <a:pPr algn="ctr"/>
              <a:r>
                <a:rPr lang="fr-FR" sz="1050" b="1" dirty="0" smtClean="0"/>
                <a:t>Communication</a:t>
              </a:r>
              <a:br>
                <a:rPr lang="fr-FR" sz="1050" b="1" dirty="0" smtClean="0"/>
              </a:br>
              <a:r>
                <a:rPr lang="fr-FR" sz="1050" b="1" dirty="0" smtClean="0"/>
                <a:t>USB</a:t>
              </a:r>
              <a:endParaRPr lang="fr-FR" sz="1050" b="1" dirty="0"/>
            </a:p>
          </p:txBody>
        </p:sp>
      </p:grpSp>
      <p:grpSp>
        <p:nvGrpSpPr>
          <p:cNvPr id="85" name="Groupe 84"/>
          <p:cNvGrpSpPr/>
          <p:nvPr/>
        </p:nvGrpSpPr>
        <p:grpSpPr>
          <a:xfrm>
            <a:off x="1342464" y="4797475"/>
            <a:ext cx="1563608" cy="588206"/>
            <a:chOff x="1126724" y="4797475"/>
            <a:chExt cx="1563608" cy="588206"/>
          </a:xfrm>
        </p:grpSpPr>
        <p:sp>
          <p:nvSpPr>
            <p:cNvPr id="86" name="Flèche droite 85"/>
            <p:cNvSpPr/>
            <p:nvPr/>
          </p:nvSpPr>
          <p:spPr>
            <a:xfrm>
              <a:off x="1573441" y="4797475"/>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1126724" y="4924016"/>
              <a:ext cx="1563608" cy="461665"/>
            </a:xfrm>
            <a:prstGeom prst="rect">
              <a:avLst/>
            </a:prstGeom>
            <a:noFill/>
          </p:spPr>
          <p:txBody>
            <a:bodyPr wrap="square" rtlCol="0">
              <a:spAutoFit/>
            </a:bodyPr>
            <a:lstStyle/>
            <a:p>
              <a:pPr algn="ctr"/>
              <a:r>
                <a:rPr lang="fr-FR" sz="1200" b="1" dirty="0" smtClean="0"/>
                <a:t>Communication </a:t>
              </a:r>
              <a:br>
                <a:rPr lang="fr-FR" sz="1200" b="1" dirty="0" smtClean="0"/>
              </a:br>
              <a:r>
                <a:rPr lang="fr-FR" sz="1200" b="1" dirty="0" smtClean="0"/>
                <a:t>SPI</a:t>
              </a:r>
              <a:endParaRPr lang="fr-FR" sz="1200" b="1" dirty="0"/>
            </a:p>
          </p:txBody>
        </p:sp>
      </p:grpSp>
      <p:pic>
        <p:nvPicPr>
          <p:cNvPr id="88" name="Imag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6389" y="1767444"/>
            <a:ext cx="787661" cy="787661"/>
          </a:xfrm>
          <a:prstGeom prst="rect">
            <a:avLst/>
          </a:prstGeom>
          <a:ln>
            <a:noFill/>
          </a:ln>
          <a:effectLst>
            <a:outerShdw blurRad="292100" dist="139700" dir="2700000" algn="tl" rotWithShape="0">
              <a:srgbClr val="333333">
                <a:alpha val="65000"/>
              </a:srgbClr>
            </a:outerShdw>
          </a:effectLst>
        </p:spPr>
      </p:pic>
      <p:sp>
        <p:nvSpPr>
          <p:cNvPr id="89" name="ZoneTexte 88"/>
          <p:cNvSpPr txBox="1"/>
          <p:nvPr/>
        </p:nvSpPr>
        <p:spPr>
          <a:xfrm>
            <a:off x="6425553" y="2077369"/>
            <a:ext cx="1563608" cy="461665"/>
          </a:xfrm>
          <a:prstGeom prst="rect">
            <a:avLst/>
          </a:prstGeom>
          <a:noFill/>
        </p:spPr>
        <p:txBody>
          <a:bodyPr wrap="square" rtlCol="0">
            <a:spAutoFit/>
          </a:bodyPr>
          <a:lstStyle/>
          <a:p>
            <a:pPr algn="ctr"/>
            <a:r>
              <a:rPr lang="fr-FR" sz="1200" b="1" dirty="0" smtClean="0"/>
              <a:t>Communication</a:t>
            </a:r>
            <a:br>
              <a:rPr lang="fr-FR" sz="1200" b="1" dirty="0" smtClean="0"/>
            </a:br>
            <a:r>
              <a:rPr lang="fr-FR" sz="1200" b="1" dirty="0" smtClean="0"/>
              <a:t> SPI</a:t>
            </a:r>
            <a:endParaRPr lang="fr-FR" sz="1200" b="1" dirty="0"/>
          </a:p>
        </p:txBody>
      </p:sp>
      <p:sp>
        <p:nvSpPr>
          <p:cNvPr id="90" name="ZoneTexte 89"/>
          <p:cNvSpPr txBox="1"/>
          <p:nvPr/>
        </p:nvSpPr>
        <p:spPr>
          <a:xfrm>
            <a:off x="9210978" y="2578353"/>
            <a:ext cx="1440160" cy="415498"/>
          </a:xfrm>
          <a:prstGeom prst="rect">
            <a:avLst/>
          </a:prstGeom>
          <a:noFill/>
        </p:spPr>
        <p:txBody>
          <a:bodyPr wrap="square" rtlCol="0">
            <a:spAutoFit/>
          </a:bodyPr>
          <a:lstStyle/>
          <a:p>
            <a:pPr algn="ctr"/>
            <a:r>
              <a:rPr lang="fr-FR" sz="1050" b="1" dirty="0" smtClean="0"/>
              <a:t>Module mémoire</a:t>
            </a:r>
            <a:br>
              <a:rPr lang="fr-FR" sz="1050" b="1" dirty="0" smtClean="0"/>
            </a:br>
            <a:r>
              <a:rPr lang="fr-FR" sz="1050" b="1" dirty="0" smtClean="0"/>
              <a:t>type FIFO</a:t>
            </a:r>
            <a:endParaRPr lang="fr-FR" sz="1050" b="1" dirty="0"/>
          </a:p>
        </p:txBody>
      </p:sp>
      <p:pic>
        <p:nvPicPr>
          <p:cNvPr id="91" name="Imag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4457" y="4645163"/>
            <a:ext cx="1039240" cy="4988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92" name="ZoneTexte 91"/>
          <p:cNvSpPr txBox="1"/>
          <p:nvPr/>
        </p:nvSpPr>
        <p:spPr>
          <a:xfrm>
            <a:off x="3110115" y="2086363"/>
            <a:ext cx="1563608" cy="276999"/>
          </a:xfrm>
          <a:prstGeom prst="rect">
            <a:avLst/>
          </a:prstGeom>
          <a:noFill/>
        </p:spPr>
        <p:txBody>
          <a:bodyPr wrap="square" rtlCol="0">
            <a:spAutoFit/>
          </a:bodyPr>
          <a:lstStyle/>
          <a:p>
            <a:pPr algn="ctr"/>
            <a:r>
              <a:rPr lang="fr-FR" sz="1200" b="1" dirty="0" smtClean="0"/>
              <a:t>Tension 0-3.3V</a:t>
            </a:r>
            <a:endParaRPr lang="fr-FR" sz="1200" b="1" dirty="0"/>
          </a:p>
        </p:txBody>
      </p:sp>
      <p:sp>
        <p:nvSpPr>
          <p:cNvPr id="93" name="ZoneTexte 92"/>
          <p:cNvSpPr txBox="1"/>
          <p:nvPr/>
        </p:nvSpPr>
        <p:spPr>
          <a:xfrm>
            <a:off x="5163043" y="5168283"/>
            <a:ext cx="1670451" cy="415498"/>
          </a:xfrm>
          <a:prstGeom prst="rect">
            <a:avLst/>
          </a:prstGeom>
          <a:noFill/>
        </p:spPr>
        <p:txBody>
          <a:bodyPr wrap="square" rtlCol="0">
            <a:spAutoFit/>
          </a:bodyPr>
          <a:lstStyle/>
          <a:p>
            <a:pPr algn="ctr"/>
            <a:r>
              <a:rPr lang="fr-FR" sz="1050" b="1" dirty="0" smtClean="0"/>
              <a:t>Fonction </a:t>
            </a:r>
            <a:br>
              <a:rPr lang="fr-FR" sz="1050" b="1" dirty="0" smtClean="0"/>
            </a:br>
            <a:r>
              <a:rPr lang="fr-FR" sz="1050" b="1" dirty="0" smtClean="0"/>
              <a:t>USB</a:t>
            </a:r>
            <a:endParaRPr lang="fr-FR" sz="1050" b="1" dirty="0"/>
          </a:p>
        </p:txBody>
      </p:sp>
    </p:spTree>
    <p:extLst>
      <p:ext uri="{BB962C8B-B14F-4D97-AF65-F5344CB8AC3E}">
        <p14:creationId xmlns:p14="http://schemas.microsoft.com/office/powerpoint/2010/main" val="4047639830"/>
      </p:ext>
    </p:extLst>
  </p:cSld>
  <p:clrMapOvr>
    <a:masterClrMapping/>
  </p:clrMapOvr>
  <mc:AlternateContent xmlns:mc="http://schemas.openxmlformats.org/markup-compatibility/2006" xmlns:p14="http://schemas.microsoft.com/office/powerpoint/2010/main">
    <mc:Choice Requires="p14">
      <p:transition spd="slow" p14:dur="2000" advTm="3236"/>
    </mc:Choice>
    <mc:Fallback xmlns="">
      <p:transition spd="slow" advTm="323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516278"/>
            <a:ext cx="8596668" cy="1320800"/>
          </a:xfrm>
        </p:spPr>
        <p:txBody>
          <a:bodyPr/>
          <a:lstStyle/>
          <a:p>
            <a:r>
              <a:rPr lang="fr-FR" dirty="0" smtClean="0"/>
              <a:t>WBS</a:t>
            </a:r>
            <a:br>
              <a:rPr lang="fr-FR" dirty="0" smtClean="0"/>
            </a:br>
            <a:endParaRPr lang="fr-FR" dirty="0"/>
          </a:p>
        </p:txBody>
      </p:sp>
      <p:sp>
        <p:nvSpPr>
          <p:cNvPr id="3" name="Espace réservé du numéro de diapositive 2"/>
          <p:cNvSpPr>
            <a:spLocks noGrp="1"/>
          </p:cNvSpPr>
          <p:nvPr>
            <p:ph type="sldNum" sz="quarter" idx="12"/>
          </p:nvPr>
        </p:nvSpPr>
        <p:spPr/>
        <p:txBody>
          <a:bodyPr/>
          <a:lstStyle/>
          <a:p>
            <a:fld id="{E31375A4-56A4-47D6-9801-1991572033F7}" type="slidenum">
              <a:rPr lang="en-US" smtClean="0"/>
              <a:pPr/>
              <a:t>27</a:t>
            </a:fld>
            <a:endParaRPr lang="en-US"/>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5" y="1058874"/>
            <a:ext cx="11881317" cy="4982488"/>
          </a:xfrm>
          <a:prstGeom prst="rect">
            <a:avLst/>
          </a:prstGeom>
        </p:spPr>
      </p:pic>
    </p:spTree>
    <p:extLst>
      <p:ext uri="{BB962C8B-B14F-4D97-AF65-F5344CB8AC3E}">
        <p14:creationId xmlns:p14="http://schemas.microsoft.com/office/powerpoint/2010/main" val="135825622"/>
      </p:ext>
    </p:extLst>
  </p:cSld>
  <p:clrMapOvr>
    <a:masterClrMapping/>
  </p:clrMapOvr>
  <mc:AlternateContent xmlns:mc="http://schemas.openxmlformats.org/markup-compatibility/2006" xmlns:p14="http://schemas.microsoft.com/office/powerpoint/2010/main">
    <mc:Choice Requires="p14">
      <p:transition spd="slow" p14:dur="2000" advTm="141774"/>
    </mc:Choice>
    <mc:Fallback xmlns="">
      <p:transition spd="slow" advTm="14177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459016"/>
            <a:ext cx="8596668" cy="1320800"/>
          </a:xfrm>
        </p:spPr>
        <p:txBody>
          <a:bodyPr/>
          <a:lstStyle/>
          <a:p>
            <a:r>
              <a:rPr lang="fr-FR" dirty="0" smtClean="0"/>
              <a:t>Gantt</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969578"/>
            <a:ext cx="11259202" cy="5071784"/>
          </a:xfrm>
        </p:spPr>
      </p:pic>
      <p:sp>
        <p:nvSpPr>
          <p:cNvPr id="4" name="Espace réservé du numéro de diapositive 3"/>
          <p:cNvSpPr>
            <a:spLocks noGrp="1"/>
          </p:cNvSpPr>
          <p:nvPr>
            <p:ph type="sldNum" sz="quarter" idx="12"/>
          </p:nvPr>
        </p:nvSpPr>
        <p:spPr/>
        <p:txBody>
          <a:bodyPr/>
          <a:lstStyle/>
          <a:p>
            <a:fld id="{E31375A4-56A4-47D6-9801-1991572033F7}" type="slidenum">
              <a:rPr lang="en-US" smtClean="0"/>
              <a:pPr/>
              <a:t>28</a:t>
            </a:fld>
            <a:endParaRPr lang="en-US" dirty="0"/>
          </a:p>
        </p:txBody>
      </p:sp>
    </p:spTree>
    <p:extLst>
      <p:ext uri="{BB962C8B-B14F-4D97-AF65-F5344CB8AC3E}">
        <p14:creationId xmlns:p14="http://schemas.microsoft.com/office/powerpoint/2010/main" val="3680833023"/>
      </p:ext>
    </p:extLst>
  </p:cSld>
  <p:clrMapOvr>
    <a:masterClrMapping/>
  </p:clrMapOvr>
  <mc:AlternateContent xmlns:mc="http://schemas.openxmlformats.org/markup-compatibility/2006" xmlns:p14="http://schemas.microsoft.com/office/powerpoint/2010/main">
    <mc:Choice Requires="p14">
      <p:transition spd="slow" p14:dur="2000" advTm="82083"/>
    </mc:Choice>
    <mc:Fallback xmlns="">
      <p:transition spd="slow" advTm="8208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78536" y="209474"/>
            <a:ext cx="8596668" cy="1320800"/>
          </a:xfrm>
        </p:spPr>
        <p:txBody>
          <a:bodyPr/>
          <a:lstStyle/>
          <a:p>
            <a:r>
              <a:rPr lang="fr-FR" dirty="0" smtClean="0"/>
              <a:t>Exposé des résultats</a:t>
            </a:r>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29</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91" y="1177264"/>
            <a:ext cx="1165597" cy="64807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9175353" y="3882610"/>
            <a:ext cx="291799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Lire et exploiter les données (affichage et calcul) </a:t>
            </a:r>
            <a:endParaRPr lang="fr-FR" sz="1600" dirty="0"/>
          </a:p>
        </p:txBody>
      </p:sp>
      <p:sp>
        <p:nvSpPr>
          <p:cNvPr id="20" name="Rectangle 19"/>
          <p:cNvSpPr/>
          <p:nvPr/>
        </p:nvSpPr>
        <p:spPr>
          <a:xfrm>
            <a:off x="1343183" y="3703373"/>
            <a:ext cx="7269409" cy="19138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657349" y="3833164"/>
            <a:ext cx="2568177" cy="71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Générer un fichier de résultats (fichier .</a:t>
            </a:r>
            <a:r>
              <a:rPr lang="fr-FR" sz="1600" dirty="0" err="1" smtClean="0"/>
              <a:t>txt</a:t>
            </a:r>
            <a:r>
              <a:rPr lang="fr-FR" sz="1600" dirty="0" smtClean="0"/>
              <a:t>)</a:t>
            </a:r>
            <a:endParaRPr lang="fr-FR" sz="1600" dirty="0"/>
          </a:p>
        </p:txBody>
      </p:sp>
      <p:sp>
        <p:nvSpPr>
          <p:cNvPr id="13" name="Rectangle 12"/>
          <p:cNvSpPr/>
          <p:nvPr/>
        </p:nvSpPr>
        <p:spPr>
          <a:xfrm>
            <a:off x="1562713" y="3825909"/>
            <a:ext cx="314480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des données acquises</a:t>
            </a:r>
            <a:br>
              <a:rPr lang="fr-FR" sz="1600" dirty="0" smtClean="0"/>
            </a:br>
            <a:r>
              <a:rPr lang="fr-FR" sz="1600" dirty="0" smtClean="0"/>
              <a:t>(stockage et transfert)</a:t>
            </a:r>
            <a:endParaRPr lang="fr-FR" sz="1600" dirty="0"/>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745" y="4680219"/>
            <a:ext cx="1090579" cy="695094"/>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1415480" y="977052"/>
            <a:ext cx="9272253" cy="21100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221468" y="1175697"/>
            <a:ext cx="1402101" cy="63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Adaptation en Tension</a:t>
            </a:r>
            <a:endParaRPr lang="fr-FR" sz="1600" dirty="0"/>
          </a:p>
        </p:txBody>
      </p:sp>
      <p:sp>
        <p:nvSpPr>
          <p:cNvPr id="10" name="Rectangle 9"/>
          <p:cNvSpPr/>
          <p:nvPr/>
        </p:nvSpPr>
        <p:spPr>
          <a:xfrm>
            <a:off x="5303795" y="1168506"/>
            <a:ext cx="2243517" cy="62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Conversion </a:t>
            </a:r>
            <a:br>
              <a:rPr lang="fr-FR" sz="1600" dirty="0" smtClean="0"/>
            </a:br>
            <a:r>
              <a:rPr lang="fr-FR" sz="1600" dirty="0" smtClean="0"/>
              <a:t>Analogique Numérique </a:t>
            </a:r>
            <a:endParaRPr lang="fr-FR" sz="16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010" y="1938718"/>
            <a:ext cx="1374291" cy="937059"/>
          </a:xfrm>
          <a:prstGeom prst="rect">
            <a:avLst/>
          </a:prstGeom>
          <a:ln>
            <a:noFill/>
          </a:ln>
          <a:effectLst>
            <a:outerShdw blurRad="292100" dist="139700" dir="2700000" algn="tl" rotWithShape="0">
              <a:srgbClr val="333333">
                <a:alpha val="65000"/>
              </a:srgbClr>
            </a:outerShdw>
          </a:effectLst>
        </p:spPr>
      </p:pic>
      <p:cxnSp>
        <p:nvCxnSpPr>
          <p:cNvPr id="29" name="Connecteur droit avec flèche 28"/>
          <p:cNvCxnSpPr>
            <a:stCxn id="6" idx="3"/>
            <a:endCxn id="10" idx="1"/>
          </p:cNvCxnSpPr>
          <p:nvPr/>
        </p:nvCxnSpPr>
        <p:spPr>
          <a:xfrm flipV="1">
            <a:off x="3623569" y="1478590"/>
            <a:ext cx="1680226" cy="13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en angle 31"/>
          <p:cNvCxnSpPr>
            <a:stCxn id="10" idx="3"/>
            <a:endCxn id="13" idx="1"/>
          </p:cNvCxnSpPr>
          <p:nvPr/>
        </p:nvCxnSpPr>
        <p:spPr>
          <a:xfrm flipH="1">
            <a:off x="1562713" y="1478590"/>
            <a:ext cx="5984599" cy="2707359"/>
          </a:xfrm>
          <a:prstGeom prst="bentConnector5">
            <a:avLst>
              <a:gd name="adj1" fmla="val -63482"/>
              <a:gd name="adj2" fmla="val 68698"/>
              <a:gd name="adj3" fmla="val 107312"/>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3" idx="3"/>
            <a:endCxn id="12" idx="1"/>
          </p:cNvCxnSpPr>
          <p:nvPr/>
        </p:nvCxnSpPr>
        <p:spPr>
          <a:xfrm>
            <a:off x="4707522" y="4185949"/>
            <a:ext cx="949827" cy="6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12" idx="3"/>
            <a:endCxn id="11" idx="1"/>
          </p:cNvCxnSpPr>
          <p:nvPr/>
        </p:nvCxnSpPr>
        <p:spPr>
          <a:xfrm>
            <a:off x="8225526" y="4192590"/>
            <a:ext cx="949827" cy="1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9048329" y="969653"/>
            <a:ext cx="1738538" cy="369332"/>
          </a:xfrm>
          <a:prstGeom prst="rect">
            <a:avLst/>
          </a:prstGeom>
          <a:noFill/>
        </p:spPr>
        <p:txBody>
          <a:bodyPr wrap="square" rtlCol="0">
            <a:spAutoFit/>
          </a:bodyPr>
          <a:lstStyle/>
          <a:p>
            <a:r>
              <a:rPr lang="fr-FR" dirty="0" smtClean="0"/>
              <a:t>Carte Fille x15</a:t>
            </a:r>
            <a:endParaRPr lang="fr-FR" dirty="0"/>
          </a:p>
        </p:txBody>
      </p:sp>
      <p:sp>
        <p:nvSpPr>
          <p:cNvPr id="28" name="ZoneTexte 27"/>
          <p:cNvSpPr txBox="1"/>
          <p:nvPr/>
        </p:nvSpPr>
        <p:spPr>
          <a:xfrm>
            <a:off x="7349141" y="5201015"/>
            <a:ext cx="1465777" cy="369332"/>
          </a:xfrm>
          <a:prstGeom prst="rect">
            <a:avLst/>
          </a:prstGeom>
          <a:noFill/>
        </p:spPr>
        <p:txBody>
          <a:bodyPr wrap="square" rtlCol="0">
            <a:spAutoFit/>
          </a:bodyPr>
          <a:lstStyle/>
          <a:p>
            <a:r>
              <a:rPr lang="fr-FR" dirty="0" smtClean="0"/>
              <a:t>Carte Mère</a:t>
            </a:r>
            <a:endParaRPr lang="fr-FR" dirty="0"/>
          </a:p>
        </p:txBody>
      </p:sp>
      <p:grpSp>
        <p:nvGrpSpPr>
          <p:cNvPr id="26" name="Groupe 25"/>
          <p:cNvGrpSpPr/>
          <p:nvPr/>
        </p:nvGrpSpPr>
        <p:grpSpPr>
          <a:xfrm>
            <a:off x="4740182" y="1972630"/>
            <a:ext cx="1440160" cy="1109767"/>
            <a:chOff x="6816080" y="1980201"/>
            <a:chExt cx="1440160" cy="1109767"/>
          </a:xfrm>
        </p:grpSpPr>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26" y="1980201"/>
              <a:ext cx="1019577" cy="772442"/>
            </a:xfrm>
            <a:prstGeom prst="rect">
              <a:avLst/>
            </a:prstGeom>
            <a:ln>
              <a:noFill/>
            </a:ln>
            <a:effectLst>
              <a:outerShdw blurRad="292100" dist="139700" dir="2700000" algn="tl" rotWithShape="0">
                <a:srgbClr val="333333">
                  <a:alpha val="65000"/>
                </a:srgbClr>
              </a:outerShdw>
            </a:effectLst>
          </p:spPr>
        </p:pic>
        <p:sp>
          <p:nvSpPr>
            <p:cNvPr id="25" name="ZoneTexte 24"/>
            <p:cNvSpPr txBox="1"/>
            <p:nvPr/>
          </p:nvSpPr>
          <p:spPr>
            <a:xfrm>
              <a:off x="6816080" y="2836052"/>
              <a:ext cx="1440160" cy="253916"/>
            </a:xfrm>
            <a:prstGeom prst="rect">
              <a:avLst/>
            </a:prstGeom>
            <a:noFill/>
          </p:spPr>
          <p:txBody>
            <a:bodyPr wrap="square" rtlCol="0">
              <a:spAutoFit/>
            </a:bodyPr>
            <a:lstStyle/>
            <a:p>
              <a:r>
                <a:rPr lang="fr-FR" sz="1050" b="1" dirty="0" smtClean="0"/>
                <a:t>Microcontrôleur fils</a:t>
              </a:r>
              <a:endParaRPr lang="fr-FR" sz="1050" b="1" dirty="0"/>
            </a:p>
          </p:txBody>
        </p:sp>
      </p:grpSp>
      <p:cxnSp>
        <p:nvCxnSpPr>
          <p:cNvPr id="36" name="Connecteur droit avec flèche 35"/>
          <p:cNvCxnSpPr>
            <a:stCxn id="5" idx="3"/>
            <a:endCxn id="6" idx="1"/>
          </p:cNvCxnSpPr>
          <p:nvPr/>
        </p:nvCxnSpPr>
        <p:spPr>
          <a:xfrm flipV="1">
            <a:off x="1269688" y="1491827"/>
            <a:ext cx="951780" cy="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e 56"/>
          <p:cNvGrpSpPr/>
          <p:nvPr/>
        </p:nvGrpSpPr>
        <p:grpSpPr>
          <a:xfrm>
            <a:off x="2613656" y="4594393"/>
            <a:ext cx="1670451" cy="1022790"/>
            <a:chOff x="2127241" y="5036526"/>
            <a:chExt cx="1670451" cy="1022790"/>
          </a:xfrm>
        </p:grpSpPr>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91" y="5036526"/>
              <a:ext cx="873975" cy="553290"/>
            </a:xfrm>
            <a:prstGeom prst="rect">
              <a:avLst/>
            </a:prstGeom>
            <a:ln>
              <a:noFill/>
            </a:ln>
            <a:effectLst>
              <a:outerShdw blurRad="292100" dist="139700" dir="2700000" algn="tl" rotWithShape="0">
                <a:srgbClr val="333333">
                  <a:alpha val="65000"/>
                </a:srgbClr>
              </a:outerShdw>
            </a:effectLst>
          </p:spPr>
        </p:pic>
        <p:sp>
          <p:nvSpPr>
            <p:cNvPr id="55" name="ZoneTexte 54"/>
            <p:cNvSpPr txBox="1"/>
            <p:nvPr/>
          </p:nvSpPr>
          <p:spPr>
            <a:xfrm>
              <a:off x="2127241" y="5643818"/>
              <a:ext cx="1670451" cy="415498"/>
            </a:xfrm>
            <a:prstGeom prst="rect">
              <a:avLst/>
            </a:prstGeom>
            <a:noFill/>
          </p:spPr>
          <p:txBody>
            <a:bodyPr wrap="square" rtlCol="0">
              <a:spAutoFit/>
            </a:bodyPr>
            <a:lstStyle/>
            <a:p>
              <a:pPr algn="ctr"/>
              <a:r>
                <a:rPr lang="fr-FR" sz="1050" b="1" dirty="0" smtClean="0"/>
                <a:t>Microcontrôleur </a:t>
              </a:r>
              <a:br>
                <a:rPr lang="fr-FR" sz="1050" b="1" dirty="0" smtClean="0"/>
              </a:br>
              <a:r>
                <a:rPr lang="fr-FR" sz="1050" b="1" dirty="0" smtClean="0"/>
                <a:t>père</a:t>
              </a:r>
              <a:endParaRPr lang="fr-FR" sz="1050" b="1" dirty="0"/>
            </a:p>
          </p:txBody>
        </p:sp>
      </p:grpSp>
      <p:sp>
        <p:nvSpPr>
          <p:cNvPr id="60" name="Flèche droite 59"/>
          <p:cNvSpPr/>
          <p:nvPr/>
        </p:nvSpPr>
        <p:spPr>
          <a:xfrm>
            <a:off x="3470248" y="2432377"/>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Flèche droite 64"/>
          <p:cNvSpPr/>
          <p:nvPr/>
        </p:nvSpPr>
        <p:spPr>
          <a:xfrm>
            <a:off x="6833494" y="2632898"/>
            <a:ext cx="892619" cy="10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5" name="Groupe 74"/>
          <p:cNvGrpSpPr/>
          <p:nvPr/>
        </p:nvGrpSpPr>
        <p:grpSpPr>
          <a:xfrm>
            <a:off x="4281215" y="4806580"/>
            <a:ext cx="1670451" cy="639404"/>
            <a:chOff x="4281215" y="4806580"/>
            <a:chExt cx="1670451" cy="639404"/>
          </a:xfrm>
        </p:grpSpPr>
        <p:sp>
          <p:nvSpPr>
            <p:cNvPr id="62" name="Flèche droite 61"/>
            <p:cNvSpPr/>
            <p:nvPr/>
          </p:nvSpPr>
          <p:spPr>
            <a:xfrm>
              <a:off x="4368508" y="4806580"/>
              <a:ext cx="1389231" cy="155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p:cNvSpPr txBox="1"/>
            <p:nvPr/>
          </p:nvSpPr>
          <p:spPr>
            <a:xfrm>
              <a:off x="4281215" y="5030486"/>
              <a:ext cx="1670451" cy="415498"/>
            </a:xfrm>
            <a:prstGeom prst="rect">
              <a:avLst/>
            </a:prstGeom>
            <a:noFill/>
          </p:spPr>
          <p:txBody>
            <a:bodyPr wrap="square" rtlCol="0">
              <a:spAutoFit/>
            </a:bodyPr>
            <a:lstStyle/>
            <a:p>
              <a:pPr algn="ctr"/>
              <a:r>
                <a:rPr lang="fr-FR" sz="1050" b="1" dirty="0" smtClean="0"/>
                <a:t>Communication</a:t>
              </a:r>
              <a:br>
                <a:rPr lang="fr-FR" sz="1050" b="1" dirty="0" smtClean="0"/>
              </a:br>
              <a:r>
                <a:rPr lang="fr-FR" sz="1050" b="1" dirty="0" smtClean="0"/>
                <a:t>USB</a:t>
              </a:r>
              <a:endParaRPr lang="fr-FR" sz="1050" b="1" dirty="0"/>
            </a:p>
          </p:txBody>
        </p:sp>
      </p:grpSp>
      <p:grpSp>
        <p:nvGrpSpPr>
          <p:cNvPr id="74" name="Groupe 73"/>
          <p:cNvGrpSpPr/>
          <p:nvPr/>
        </p:nvGrpSpPr>
        <p:grpSpPr>
          <a:xfrm>
            <a:off x="1126724" y="4797475"/>
            <a:ext cx="1563608" cy="588206"/>
            <a:chOff x="1126724" y="4797475"/>
            <a:chExt cx="1563608" cy="588206"/>
          </a:xfrm>
        </p:grpSpPr>
        <p:sp>
          <p:nvSpPr>
            <p:cNvPr id="63" name="Flèche droite 62"/>
            <p:cNvSpPr/>
            <p:nvPr/>
          </p:nvSpPr>
          <p:spPr>
            <a:xfrm>
              <a:off x="1573441" y="4797475"/>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1126724" y="4924016"/>
              <a:ext cx="1563608" cy="461665"/>
            </a:xfrm>
            <a:prstGeom prst="rect">
              <a:avLst/>
            </a:prstGeom>
            <a:noFill/>
          </p:spPr>
          <p:txBody>
            <a:bodyPr wrap="square" rtlCol="0">
              <a:spAutoFit/>
            </a:bodyPr>
            <a:lstStyle/>
            <a:p>
              <a:pPr algn="ctr"/>
              <a:r>
                <a:rPr lang="fr-FR" sz="1200" b="1" dirty="0" smtClean="0"/>
                <a:t>Communication </a:t>
              </a:r>
              <a:br>
                <a:rPr lang="fr-FR" sz="1200" b="1" dirty="0" smtClean="0"/>
              </a:br>
              <a:r>
                <a:rPr lang="fr-FR" sz="1200" b="1" dirty="0" smtClean="0"/>
                <a:t>SPI</a:t>
              </a:r>
              <a:endParaRPr lang="fr-FR" sz="1200" b="1" dirty="0"/>
            </a:p>
          </p:txBody>
        </p:sp>
      </p:grpSp>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3767" y="1767723"/>
            <a:ext cx="787661" cy="787661"/>
          </a:xfrm>
          <a:prstGeom prst="rect">
            <a:avLst/>
          </a:prstGeom>
          <a:ln>
            <a:noFill/>
          </a:ln>
          <a:effectLst>
            <a:outerShdw blurRad="292100" dist="139700" dir="2700000" algn="tl" rotWithShape="0">
              <a:srgbClr val="333333">
                <a:alpha val="65000"/>
              </a:srgbClr>
            </a:outerShdw>
          </a:effectLst>
        </p:spPr>
      </p:pic>
      <p:sp>
        <p:nvSpPr>
          <p:cNvPr id="46" name="ZoneTexte 45"/>
          <p:cNvSpPr txBox="1"/>
          <p:nvPr/>
        </p:nvSpPr>
        <p:spPr>
          <a:xfrm>
            <a:off x="6425553" y="2077369"/>
            <a:ext cx="1563608" cy="461665"/>
          </a:xfrm>
          <a:prstGeom prst="rect">
            <a:avLst/>
          </a:prstGeom>
          <a:noFill/>
        </p:spPr>
        <p:txBody>
          <a:bodyPr wrap="square" rtlCol="0">
            <a:spAutoFit/>
          </a:bodyPr>
          <a:lstStyle/>
          <a:p>
            <a:pPr algn="ctr"/>
            <a:r>
              <a:rPr lang="fr-FR" sz="1200" b="1" dirty="0" smtClean="0"/>
              <a:t>Communication</a:t>
            </a:r>
            <a:br>
              <a:rPr lang="fr-FR" sz="1200" b="1" dirty="0" smtClean="0"/>
            </a:br>
            <a:r>
              <a:rPr lang="fr-FR" sz="1200" b="1" dirty="0" smtClean="0"/>
              <a:t> SPI</a:t>
            </a:r>
            <a:endParaRPr lang="fr-FR" sz="1200" b="1" dirty="0"/>
          </a:p>
        </p:txBody>
      </p:sp>
      <p:sp>
        <p:nvSpPr>
          <p:cNvPr id="54" name="ZoneTexte 53"/>
          <p:cNvSpPr txBox="1"/>
          <p:nvPr/>
        </p:nvSpPr>
        <p:spPr>
          <a:xfrm>
            <a:off x="9210978" y="2578353"/>
            <a:ext cx="1440160" cy="415498"/>
          </a:xfrm>
          <a:prstGeom prst="rect">
            <a:avLst/>
          </a:prstGeom>
          <a:noFill/>
        </p:spPr>
        <p:txBody>
          <a:bodyPr wrap="square" rtlCol="0">
            <a:spAutoFit/>
          </a:bodyPr>
          <a:lstStyle/>
          <a:p>
            <a:pPr algn="ctr"/>
            <a:r>
              <a:rPr lang="fr-FR" sz="1050" b="1" dirty="0" smtClean="0"/>
              <a:t>Module mémoire</a:t>
            </a:r>
            <a:br>
              <a:rPr lang="fr-FR" sz="1050" b="1" dirty="0" smtClean="0"/>
            </a:br>
            <a:r>
              <a:rPr lang="fr-FR" sz="1050" b="1" dirty="0" smtClean="0"/>
              <a:t>type FIFO</a:t>
            </a:r>
            <a:endParaRPr lang="fr-FR" sz="1050" b="1" dirty="0"/>
          </a:p>
        </p:txBody>
      </p:sp>
      <p:pic>
        <p:nvPicPr>
          <p:cNvPr id="69" name="Imag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5761" y="4667391"/>
            <a:ext cx="1039240" cy="4988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73" name="ZoneTexte 72"/>
          <p:cNvSpPr txBox="1"/>
          <p:nvPr/>
        </p:nvSpPr>
        <p:spPr>
          <a:xfrm>
            <a:off x="3110115" y="2086363"/>
            <a:ext cx="1563608" cy="276999"/>
          </a:xfrm>
          <a:prstGeom prst="rect">
            <a:avLst/>
          </a:prstGeom>
          <a:noFill/>
        </p:spPr>
        <p:txBody>
          <a:bodyPr wrap="square" rtlCol="0">
            <a:spAutoFit/>
          </a:bodyPr>
          <a:lstStyle/>
          <a:p>
            <a:pPr algn="ctr"/>
            <a:r>
              <a:rPr lang="fr-FR" sz="1200" b="1" dirty="0" smtClean="0"/>
              <a:t>Tension 0-3.3V</a:t>
            </a:r>
            <a:endParaRPr lang="fr-FR" sz="1200" b="1" dirty="0"/>
          </a:p>
        </p:txBody>
      </p:sp>
      <p:sp>
        <p:nvSpPr>
          <p:cNvPr id="8" name="Rectangle 7"/>
          <p:cNvSpPr/>
          <p:nvPr/>
        </p:nvSpPr>
        <p:spPr>
          <a:xfrm>
            <a:off x="3448881" y="1036707"/>
            <a:ext cx="1046836"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685800" indent="-685800" algn="ctr">
              <a:buFont typeface="Wingdings" panose="05000000000000000000" pitchFamily="2" charset="2"/>
              <a:buChar char="ü"/>
            </a:pPr>
            <a:r>
              <a:rPr lang="fr-FR" sz="7200" b="1" dirty="0" smtClean="0">
                <a:ln/>
                <a:solidFill>
                  <a:schemeClr val="accent3"/>
                </a:solidFill>
              </a:rPr>
              <a:t> </a:t>
            </a:r>
            <a:endParaRPr lang="fr-FR" sz="7200" b="1" dirty="0">
              <a:ln/>
              <a:solidFill>
                <a:schemeClr val="accent3"/>
              </a:solidFill>
            </a:endParaRPr>
          </a:p>
        </p:txBody>
      </p:sp>
      <p:sp>
        <p:nvSpPr>
          <p:cNvPr id="41" name="Rectangle 40"/>
          <p:cNvSpPr/>
          <p:nvPr/>
        </p:nvSpPr>
        <p:spPr>
          <a:xfrm>
            <a:off x="7363001" y="1052100"/>
            <a:ext cx="1046836"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685800" indent="-685800" algn="ctr">
              <a:buFont typeface="Wingdings" panose="05000000000000000000" pitchFamily="2" charset="2"/>
              <a:buChar char="ü"/>
            </a:pPr>
            <a:r>
              <a:rPr lang="fr-FR" sz="7200" b="1" dirty="0">
                <a:ln/>
                <a:solidFill>
                  <a:schemeClr val="accent3"/>
                </a:solidFill>
              </a:rPr>
              <a:t> </a:t>
            </a:r>
          </a:p>
        </p:txBody>
      </p:sp>
      <p:sp>
        <p:nvSpPr>
          <p:cNvPr id="16" name="Multiplication 15"/>
          <p:cNvSpPr/>
          <p:nvPr/>
        </p:nvSpPr>
        <p:spPr>
          <a:xfrm>
            <a:off x="4426219" y="3407000"/>
            <a:ext cx="627925" cy="68231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4" name="Multiplication 43"/>
          <p:cNvSpPr/>
          <p:nvPr/>
        </p:nvSpPr>
        <p:spPr>
          <a:xfrm>
            <a:off x="7917650" y="3345190"/>
            <a:ext cx="627925" cy="68231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5" name="Multiplication 44"/>
          <p:cNvSpPr/>
          <p:nvPr/>
        </p:nvSpPr>
        <p:spPr>
          <a:xfrm>
            <a:off x="11476098" y="3362215"/>
            <a:ext cx="627925" cy="68231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7887516"/>
      </p:ext>
    </p:extLst>
  </p:cSld>
  <p:clrMapOvr>
    <a:masterClrMapping/>
  </p:clrMapOvr>
  <mc:AlternateContent xmlns:mc="http://schemas.openxmlformats.org/markup-compatibility/2006" xmlns:p14="http://schemas.microsoft.com/office/powerpoint/2010/main">
    <mc:Choice Requires="p14">
      <p:transition spd="slow" p14:dur="2000" advTm="61811"/>
    </mc:Choice>
    <mc:Fallback xmlns="">
      <p:transition spd="slow" advTm="6181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du projet</a:t>
            </a:r>
            <a:endParaRPr lang="fr-FR" dirty="0"/>
          </a:p>
        </p:txBody>
      </p:sp>
      <p:sp>
        <p:nvSpPr>
          <p:cNvPr id="3" name="Espace réservé du contenu 2"/>
          <p:cNvSpPr>
            <a:spLocks noGrp="1"/>
          </p:cNvSpPr>
          <p:nvPr>
            <p:ph idx="1"/>
          </p:nvPr>
        </p:nvSpPr>
        <p:spPr>
          <a:xfrm>
            <a:off x="321774" y="1447981"/>
            <a:ext cx="10369152" cy="1080120"/>
          </a:xfrm>
        </p:spPr>
        <p:txBody>
          <a:bodyPr>
            <a:normAutofit lnSpcReduction="10000"/>
          </a:bodyPr>
          <a:lstStyle/>
          <a:p>
            <a:pPr marL="0" indent="0">
              <a:buNone/>
            </a:pPr>
            <a:r>
              <a:rPr lang="fr-FR" dirty="0" smtClean="0"/>
              <a:t>« Acquisition et ordonnancement des différentes grandeurs caractéristiques d’un moteur électrique triphasé sur lequel est imposée une loi de commande. L’observation graphique de l’évolution de ces grandeurs doit permettre de valider l’</a:t>
            </a:r>
            <a:r>
              <a:rPr lang="fr-FR" dirty="0"/>
              <a:t>e</a:t>
            </a:r>
            <a:r>
              <a:rPr lang="fr-FR" dirty="0" smtClean="0"/>
              <a:t>fficacité de la loi de commande appliquée. »</a:t>
            </a:r>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3</a:t>
            </a:fld>
            <a:endParaRPr lang="en-US"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0" y="2941979"/>
            <a:ext cx="1286185" cy="12894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9408368" y="2900334"/>
            <a:ext cx="2059487" cy="12894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 5"/>
          <p:cNvPicPr>
            <a:picLocks noChangeAspect="1"/>
          </p:cNvPicPr>
          <p:nvPr/>
        </p:nvPicPr>
        <p:blipFill>
          <a:blip r:embed="rId4"/>
          <a:stretch>
            <a:fillRect/>
          </a:stretch>
        </p:blipFill>
        <p:spPr>
          <a:xfrm>
            <a:off x="119336" y="2941979"/>
            <a:ext cx="1701020" cy="1289428"/>
          </a:xfrm>
          <a:prstGeom prst="rect">
            <a:avLst/>
          </a:prstGeom>
        </p:spPr>
      </p:pic>
      <p:sp>
        <p:nvSpPr>
          <p:cNvPr id="7" name="Flèche droite 6"/>
          <p:cNvSpPr/>
          <p:nvPr/>
        </p:nvSpPr>
        <p:spPr>
          <a:xfrm>
            <a:off x="1928368" y="3434821"/>
            <a:ext cx="459220" cy="2880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944817" y="3434821"/>
            <a:ext cx="459220" cy="2880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6017762" y="3401032"/>
            <a:ext cx="459220" cy="2880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744072" y="2941980"/>
            <a:ext cx="1259915" cy="1289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Acquisition Rapide multivoies</a:t>
            </a:r>
            <a:endParaRPr lang="fr-FR" sz="1400" dirty="0"/>
          </a:p>
        </p:txBody>
      </p:sp>
      <p:sp>
        <p:nvSpPr>
          <p:cNvPr id="14" name="Flèche droite 13"/>
          <p:cNvSpPr/>
          <p:nvPr/>
        </p:nvSpPr>
        <p:spPr>
          <a:xfrm>
            <a:off x="8414968" y="3401032"/>
            <a:ext cx="459220" cy="2880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49766" y="4275064"/>
            <a:ext cx="1440160" cy="646331"/>
          </a:xfrm>
          <a:prstGeom prst="rect">
            <a:avLst/>
          </a:prstGeom>
          <a:noFill/>
        </p:spPr>
        <p:txBody>
          <a:bodyPr wrap="square" rtlCol="0">
            <a:spAutoFit/>
          </a:bodyPr>
          <a:lstStyle/>
          <a:p>
            <a:pPr algn="ctr"/>
            <a:r>
              <a:rPr lang="fr-FR" sz="1200" b="1" dirty="0" smtClean="0"/>
              <a:t>Lois de commande imposée</a:t>
            </a:r>
            <a:endParaRPr lang="fr-FR" sz="1200" b="1" dirty="0"/>
          </a:p>
        </p:txBody>
      </p:sp>
      <p:sp>
        <p:nvSpPr>
          <p:cNvPr id="16" name="ZoneTexte 15"/>
          <p:cNvSpPr txBox="1"/>
          <p:nvPr/>
        </p:nvSpPr>
        <p:spPr>
          <a:xfrm>
            <a:off x="2374169" y="4362573"/>
            <a:ext cx="1529045" cy="461665"/>
          </a:xfrm>
          <a:prstGeom prst="rect">
            <a:avLst/>
          </a:prstGeom>
          <a:noFill/>
        </p:spPr>
        <p:txBody>
          <a:bodyPr wrap="square" rtlCol="0">
            <a:spAutoFit/>
          </a:bodyPr>
          <a:lstStyle/>
          <a:p>
            <a:pPr algn="ctr"/>
            <a:r>
              <a:rPr lang="fr-FR" sz="1200" b="1" dirty="0" smtClean="0"/>
              <a:t>Moteur électrique </a:t>
            </a:r>
            <a:br>
              <a:rPr lang="fr-FR" sz="1200" b="1" dirty="0" smtClean="0"/>
            </a:br>
            <a:r>
              <a:rPr lang="fr-FR" sz="1200" b="1" dirty="0" smtClean="0"/>
              <a:t>triphasé</a:t>
            </a:r>
            <a:endParaRPr lang="fr-FR" sz="1200" b="1" dirty="0"/>
          </a:p>
        </p:txBody>
      </p:sp>
      <p:sp>
        <p:nvSpPr>
          <p:cNvPr id="15" name="Rectangle 14"/>
          <p:cNvSpPr/>
          <p:nvPr/>
        </p:nvSpPr>
        <p:spPr>
          <a:xfrm>
            <a:off x="4519653" y="2934123"/>
            <a:ext cx="1296144" cy="1289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Grandeurs caractéristiques du moteur</a:t>
            </a:r>
            <a:endParaRPr lang="fr-FR" sz="1200" dirty="0"/>
          </a:p>
        </p:txBody>
      </p:sp>
      <p:sp>
        <p:nvSpPr>
          <p:cNvPr id="18" name="ZoneTexte 17"/>
          <p:cNvSpPr txBox="1"/>
          <p:nvPr/>
        </p:nvSpPr>
        <p:spPr>
          <a:xfrm>
            <a:off x="4011248" y="4312531"/>
            <a:ext cx="2312953" cy="1384995"/>
          </a:xfrm>
          <a:prstGeom prst="rect">
            <a:avLst/>
          </a:prstGeom>
          <a:noFill/>
        </p:spPr>
        <p:txBody>
          <a:bodyPr wrap="square" rtlCol="0">
            <a:spAutoFit/>
          </a:bodyPr>
          <a:lstStyle/>
          <a:p>
            <a:pPr algn="ctr"/>
            <a:r>
              <a:rPr lang="fr-FR" sz="1200" b="1" dirty="0" smtClean="0"/>
              <a:t>Délivrés </a:t>
            </a:r>
            <a:r>
              <a:rPr lang="fr-FR" sz="1200" b="1" dirty="0"/>
              <a:t>en sortie du </a:t>
            </a:r>
            <a:r>
              <a:rPr lang="fr-FR" sz="1200" b="1" dirty="0" smtClean="0"/>
              <a:t>moteur:</a:t>
            </a:r>
            <a:endParaRPr lang="fr-FR" sz="1200" b="1" dirty="0"/>
          </a:p>
          <a:p>
            <a:pPr marL="171450" indent="-171450">
              <a:buFont typeface="Arial" panose="020B0604020202020204" pitchFamily="34" charset="0"/>
              <a:buChar char="•"/>
            </a:pPr>
            <a:r>
              <a:rPr lang="fr-FR" sz="1200" b="1" dirty="0" smtClean="0"/>
              <a:t> 6 tensions simples</a:t>
            </a:r>
          </a:p>
          <a:p>
            <a:pPr marL="171450" indent="-171450">
              <a:buFont typeface="Arial" panose="020B0604020202020204" pitchFamily="34" charset="0"/>
              <a:buChar char="•"/>
            </a:pPr>
            <a:r>
              <a:rPr lang="fr-FR" sz="1200" b="1" dirty="0" smtClean="0"/>
              <a:t> 3 tensions de  commande</a:t>
            </a:r>
          </a:p>
          <a:p>
            <a:pPr marL="171450" indent="-171450">
              <a:buFont typeface="Arial" panose="020B0604020202020204" pitchFamily="34" charset="0"/>
              <a:buChar char="•"/>
            </a:pPr>
            <a:r>
              <a:rPr lang="fr-FR" sz="1200" b="1" dirty="0" smtClean="0"/>
              <a:t> 4 courants</a:t>
            </a:r>
          </a:p>
          <a:p>
            <a:pPr marL="171450" indent="-171450">
              <a:buFont typeface="Arial" panose="020B0604020202020204" pitchFamily="34" charset="0"/>
              <a:buChar char="•"/>
            </a:pPr>
            <a:r>
              <a:rPr lang="fr-FR" sz="1200" b="1" dirty="0" smtClean="0"/>
              <a:t> 1 couple moteur</a:t>
            </a:r>
          </a:p>
          <a:p>
            <a:pPr marL="171450" indent="-171450">
              <a:buFont typeface="Arial" panose="020B0604020202020204" pitchFamily="34" charset="0"/>
              <a:buChar char="•"/>
            </a:pPr>
            <a:r>
              <a:rPr lang="fr-FR" sz="1200" b="1" dirty="0" smtClean="0"/>
              <a:t> 1 vitesse de rotation</a:t>
            </a:r>
            <a:br>
              <a:rPr lang="fr-FR" sz="1200" b="1" dirty="0" smtClean="0"/>
            </a:br>
            <a:endParaRPr lang="fr-FR" sz="1200" b="1" dirty="0"/>
          </a:p>
        </p:txBody>
      </p:sp>
      <p:sp>
        <p:nvSpPr>
          <p:cNvPr id="19" name="ZoneTexte 18"/>
          <p:cNvSpPr txBox="1"/>
          <p:nvPr/>
        </p:nvSpPr>
        <p:spPr>
          <a:xfrm>
            <a:off x="6370333" y="4362573"/>
            <a:ext cx="2007392" cy="461665"/>
          </a:xfrm>
          <a:prstGeom prst="rect">
            <a:avLst/>
          </a:prstGeom>
          <a:noFill/>
        </p:spPr>
        <p:txBody>
          <a:bodyPr wrap="square" rtlCol="0">
            <a:spAutoFit/>
          </a:bodyPr>
          <a:lstStyle/>
          <a:p>
            <a:pPr algn="ctr"/>
            <a:r>
              <a:rPr lang="fr-FR" sz="1200" b="1" dirty="0" smtClean="0"/>
              <a:t>Acquisitions, conversions et mémorisations</a:t>
            </a:r>
            <a:endParaRPr lang="fr-FR" sz="1200" b="1" dirty="0"/>
          </a:p>
        </p:txBody>
      </p:sp>
      <p:sp>
        <p:nvSpPr>
          <p:cNvPr id="20" name="ZoneTexte 19"/>
          <p:cNvSpPr txBox="1"/>
          <p:nvPr/>
        </p:nvSpPr>
        <p:spPr>
          <a:xfrm>
            <a:off x="9434415" y="4362573"/>
            <a:ext cx="2007392" cy="1015663"/>
          </a:xfrm>
          <a:prstGeom prst="rect">
            <a:avLst/>
          </a:prstGeom>
          <a:noFill/>
        </p:spPr>
        <p:txBody>
          <a:bodyPr wrap="square" rtlCol="0">
            <a:spAutoFit/>
          </a:bodyPr>
          <a:lstStyle/>
          <a:p>
            <a:pPr algn="ctr"/>
            <a:r>
              <a:rPr lang="fr-FR" sz="1200" b="1" dirty="0" smtClean="0"/>
              <a:t>Observations de l’évolution des grandeurs sur un graphique </a:t>
            </a:r>
            <a:br>
              <a:rPr lang="fr-FR" sz="1200" b="1" dirty="0" smtClean="0"/>
            </a:br>
            <a:r>
              <a:rPr lang="fr-FR" sz="1200" b="1" dirty="0" smtClean="0">
                <a:sym typeface="Wingdings" panose="05000000000000000000" pitchFamily="2" charset="2"/>
              </a:rPr>
              <a:t> EFFICACITE DES LOIS DE COMMANDE ?</a:t>
            </a:r>
            <a:endParaRPr lang="fr-FR" sz="1200" b="1" dirty="0"/>
          </a:p>
        </p:txBody>
      </p:sp>
    </p:spTree>
    <p:extLst>
      <p:ext uri="{BB962C8B-B14F-4D97-AF65-F5344CB8AC3E}">
        <p14:creationId xmlns:p14="http://schemas.microsoft.com/office/powerpoint/2010/main" val="2411652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Continuité du projet</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Carte fille:</a:t>
            </a:r>
          </a:p>
          <a:p>
            <a:pPr lvl="1">
              <a:buFont typeface="Arial" panose="020B0604020202020204" pitchFamily="34" charset="0"/>
              <a:buChar char="•"/>
            </a:pPr>
            <a:r>
              <a:rPr lang="fr-FR" dirty="0" smtClean="0"/>
              <a:t>Réaliser la création physique des cartes</a:t>
            </a:r>
          </a:p>
          <a:p>
            <a:pPr>
              <a:buFont typeface="Wingdings" panose="05000000000000000000" pitchFamily="2" charset="2"/>
              <a:buChar char="Ø"/>
            </a:pPr>
            <a:r>
              <a:rPr lang="fr-FR" dirty="0" smtClean="0"/>
              <a:t>Carte mère:</a:t>
            </a:r>
          </a:p>
          <a:p>
            <a:pPr lvl="1">
              <a:buFont typeface="Arial" panose="020B0604020202020204" pitchFamily="34" charset="0"/>
              <a:buChar char="•"/>
            </a:pPr>
            <a:r>
              <a:rPr lang="fr-FR" dirty="0" smtClean="0"/>
              <a:t>Des projets types existent et permettent de remplir les fonctions voulues (MLA)</a:t>
            </a:r>
          </a:p>
          <a:p>
            <a:pPr lvl="2">
              <a:buFont typeface="Wingdings" panose="05000000000000000000" pitchFamily="2" charset="2"/>
              <a:buChar char="ü"/>
            </a:pPr>
            <a:r>
              <a:rPr lang="fr-FR" dirty="0" smtClean="0"/>
              <a:t>Génération du fichier texte sur microcontrôleur père</a:t>
            </a:r>
          </a:p>
          <a:p>
            <a:pPr lvl="2">
              <a:buFont typeface="Wingdings" panose="05000000000000000000" pitchFamily="2" charset="2"/>
              <a:buChar char="ü"/>
            </a:pPr>
            <a:r>
              <a:rPr lang="fr-FR" dirty="0" smtClean="0"/>
              <a:t>Couche USB pour permettre le transfert du fichier de résultats</a:t>
            </a:r>
          </a:p>
          <a:p>
            <a:pPr marL="457200" lvl="1" indent="0">
              <a:buNone/>
            </a:pPr>
            <a:r>
              <a:rPr lang="fr-FR" dirty="0" smtClean="0"/>
              <a:t>Les </a:t>
            </a:r>
            <a:r>
              <a:rPr lang="fr-FR" dirty="0"/>
              <a:t>adapter sur la cible </a:t>
            </a:r>
            <a:r>
              <a:rPr lang="fr-FR" dirty="0" smtClean="0"/>
              <a:t>choisie</a:t>
            </a:r>
          </a:p>
          <a:p>
            <a:pPr indent="-285750">
              <a:buFont typeface="Wingdings" panose="05000000000000000000" pitchFamily="2" charset="2"/>
              <a:buChar char="Ø"/>
            </a:pPr>
            <a:r>
              <a:rPr lang="fr-FR" dirty="0" smtClean="0"/>
              <a:t>Exploitation:</a:t>
            </a:r>
          </a:p>
          <a:p>
            <a:pPr lvl="1">
              <a:buFont typeface="Arial" panose="020B0604020202020204" pitchFamily="34" charset="0"/>
              <a:buChar char="•"/>
            </a:pPr>
            <a:r>
              <a:rPr lang="fr-FR" dirty="0" smtClean="0"/>
              <a:t>Créer un script Matlab permettant la lecture du fichier de </a:t>
            </a:r>
            <a:r>
              <a:rPr lang="fr-FR" dirty="0" err="1" smtClean="0"/>
              <a:t>resultats</a:t>
            </a:r>
            <a:endParaRPr lang="fr-FR" dirty="0"/>
          </a:p>
          <a:p>
            <a:pPr marL="57150" indent="0">
              <a:buNone/>
            </a:pPr>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30</a:t>
            </a:fld>
            <a:endParaRPr lang="en-US" dirty="0"/>
          </a:p>
        </p:txBody>
      </p:sp>
    </p:spTree>
    <p:extLst>
      <p:ext uri="{BB962C8B-B14F-4D97-AF65-F5344CB8AC3E}">
        <p14:creationId xmlns:p14="http://schemas.microsoft.com/office/powerpoint/2010/main" val="1928768827"/>
      </p:ext>
    </p:extLst>
  </p:cSld>
  <p:clrMapOvr>
    <a:masterClrMapping/>
  </p:clrMapOvr>
  <mc:AlternateContent xmlns:mc="http://schemas.openxmlformats.org/markup-compatibility/2006" xmlns:p14="http://schemas.microsoft.com/office/powerpoint/2010/main">
    <mc:Choice Requires="p14">
      <p:transition spd="slow" p14:dur="2000" advTm="86315"/>
    </mc:Choice>
    <mc:Fallback xmlns="">
      <p:transition spd="slow" advTm="8631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014" y="617258"/>
            <a:ext cx="8596668" cy="1320800"/>
          </a:xfrm>
        </p:spPr>
        <p:txBody>
          <a:bodyPr/>
          <a:lstStyle/>
          <a:p>
            <a:r>
              <a:rPr lang="fr-FR" dirty="0" smtClean="0"/>
              <a:t>Cahier des charges et contraintes</a:t>
            </a:r>
            <a:endParaRPr lang="fr-FR" dirty="0"/>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2452741553"/>
              </p:ext>
            </p:extLst>
          </p:nvPr>
        </p:nvGraphicFramePr>
        <p:xfrm>
          <a:off x="1127449" y="3024368"/>
          <a:ext cx="10271958" cy="3325451"/>
        </p:xfrm>
        <a:graphic>
          <a:graphicData uri="http://schemas.openxmlformats.org/drawingml/2006/table">
            <a:tbl>
              <a:tblPr firstRow="1" bandRow="1">
                <a:tableStyleId>{5C22544A-7EE6-4342-B048-85BDC9FD1C3A}</a:tableStyleId>
              </a:tblPr>
              <a:tblGrid>
                <a:gridCol w="2287909">
                  <a:extLst>
                    <a:ext uri="{9D8B030D-6E8A-4147-A177-3AD203B41FA5}">
                      <a16:colId xmlns:a16="http://schemas.microsoft.com/office/drawing/2014/main" val="3806609168"/>
                    </a:ext>
                  </a:extLst>
                </a:gridCol>
                <a:gridCol w="7984049">
                  <a:extLst>
                    <a:ext uri="{9D8B030D-6E8A-4147-A177-3AD203B41FA5}">
                      <a16:colId xmlns:a16="http://schemas.microsoft.com/office/drawing/2014/main" val="2102550307"/>
                    </a:ext>
                  </a:extLst>
                </a:gridCol>
              </a:tblGrid>
              <a:tr h="341072">
                <a:tc>
                  <a:txBody>
                    <a:bodyPr/>
                    <a:lstStyle/>
                    <a:p>
                      <a:pPr algn="ctr"/>
                      <a:r>
                        <a:rPr lang="fr-FR" sz="1600" dirty="0" smtClean="0"/>
                        <a:t>N°</a:t>
                      </a:r>
                      <a:endParaRPr lang="fr-FR" sz="1600" dirty="0"/>
                    </a:p>
                  </a:txBody>
                  <a:tcPr/>
                </a:tc>
                <a:tc>
                  <a:txBody>
                    <a:bodyPr/>
                    <a:lstStyle/>
                    <a:p>
                      <a:pPr algn="ctr"/>
                      <a:r>
                        <a:rPr lang="fr-FR" sz="1600" dirty="0" smtClean="0"/>
                        <a:t>Contrainte</a:t>
                      </a:r>
                      <a:endParaRPr lang="fr-FR" sz="1600" dirty="0"/>
                    </a:p>
                  </a:txBody>
                  <a:tcPr/>
                </a:tc>
                <a:extLst>
                  <a:ext uri="{0D108BD9-81ED-4DB2-BD59-A6C34878D82A}">
                    <a16:rowId xmlns:a16="http://schemas.microsoft.com/office/drawing/2014/main" val="3222472282"/>
                  </a:ext>
                </a:extLst>
              </a:tr>
              <a:tr h="341072">
                <a:tc>
                  <a:txBody>
                    <a:bodyPr/>
                    <a:lstStyle/>
                    <a:p>
                      <a:pPr algn="ctr"/>
                      <a:r>
                        <a:rPr lang="fr-FR" sz="1600" dirty="0" smtClean="0"/>
                        <a:t>1</a:t>
                      </a:r>
                      <a:endParaRPr lang="fr-FR" sz="1600" dirty="0"/>
                    </a:p>
                  </a:txBody>
                  <a:tcPr/>
                </a:tc>
                <a:tc>
                  <a:txBody>
                    <a:bodyPr/>
                    <a:lstStyle/>
                    <a:p>
                      <a:pPr algn="ctr"/>
                      <a:r>
                        <a:rPr lang="fr-FR" sz="1600" dirty="0" smtClean="0"/>
                        <a:t>15 grandeurs à acquérir</a:t>
                      </a:r>
                      <a:endParaRPr lang="fr-FR" sz="1600" dirty="0"/>
                    </a:p>
                  </a:txBody>
                  <a:tcPr/>
                </a:tc>
                <a:extLst>
                  <a:ext uri="{0D108BD9-81ED-4DB2-BD59-A6C34878D82A}">
                    <a16:rowId xmlns:a16="http://schemas.microsoft.com/office/drawing/2014/main" val="2886998523"/>
                  </a:ext>
                </a:extLst>
              </a:tr>
              <a:tr h="596875">
                <a:tc>
                  <a:txBody>
                    <a:bodyPr/>
                    <a:lstStyle/>
                    <a:p>
                      <a:pPr algn="ctr"/>
                      <a:r>
                        <a:rPr lang="fr-FR" sz="1600" dirty="0" smtClean="0"/>
                        <a:t>2</a:t>
                      </a:r>
                      <a:endParaRPr lang="fr-FR" sz="1600" dirty="0"/>
                    </a:p>
                  </a:txBody>
                  <a:tcPr/>
                </a:tc>
                <a:tc>
                  <a:txBody>
                    <a:bodyPr/>
                    <a:lstStyle/>
                    <a:p>
                      <a:pPr algn="ctr"/>
                      <a:r>
                        <a:rPr lang="fr-FR" sz="1600" dirty="0" smtClean="0"/>
                        <a:t>Utilisation des capteurs fournis par le clients. Un capteur</a:t>
                      </a:r>
                      <a:r>
                        <a:rPr lang="fr-FR" sz="1600" baseline="0" dirty="0" smtClean="0"/>
                        <a:t> différent pour chaque grandeur</a:t>
                      </a:r>
                      <a:endParaRPr lang="fr-FR" sz="1600" dirty="0"/>
                    </a:p>
                  </a:txBody>
                  <a:tcPr/>
                </a:tc>
                <a:extLst>
                  <a:ext uri="{0D108BD9-81ED-4DB2-BD59-A6C34878D82A}">
                    <a16:rowId xmlns:a16="http://schemas.microsoft.com/office/drawing/2014/main" val="1023356073"/>
                  </a:ext>
                </a:extLst>
              </a:tr>
              <a:tr h="341072">
                <a:tc>
                  <a:txBody>
                    <a:bodyPr/>
                    <a:lstStyle/>
                    <a:p>
                      <a:pPr algn="ctr"/>
                      <a:r>
                        <a:rPr lang="fr-FR" sz="1600" dirty="0" smtClean="0"/>
                        <a:t>3</a:t>
                      </a:r>
                      <a:endParaRPr lang="fr-FR" sz="1600" dirty="0"/>
                    </a:p>
                  </a:txBody>
                  <a:tcPr/>
                </a:tc>
                <a:tc>
                  <a:txBody>
                    <a:bodyPr/>
                    <a:lstStyle/>
                    <a:p>
                      <a:pPr algn="ctr"/>
                      <a:r>
                        <a:rPr lang="fr-FR" sz="1600" dirty="0" smtClean="0"/>
                        <a:t>Acquisitions réalisées de façon</a:t>
                      </a:r>
                      <a:r>
                        <a:rPr lang="fr-FR" sz="1600" baseline="0" dirty="0" smtClean="0"/>
                        <a:t> simultanée</a:t>
                      </a:r>
                      <a:endParaRPr lang="fr-FR" sz="1600" dirty="0"/>
                    </a:p>
                  </a:txBody>
                  <a:tcPr/>
                </a:tc>
                <a:extLst>
                  <a:ext uri="{0D108BD9-81ED-4DB2-BD59-A6C34878D82A}">
                    <a16:rowId xmlns:a16="http://schemas.microsoft.com/office/drawing/2014/main" val="462077782"/>
                  </a:ext>
                </a:extLst>
              </a:tr>
              <a:tr h="341072">
                <a:tc>
                  <a:txBody>
                    <a:bodyPr/>
                    <a:lstStyle/>
                    <a:p>
                      <a:pPr algn="ctr"/>
                      <a:r>
                        <a:rPr lang="fr-FR" sz="1600" dirty="0" smtClean="0"/>
                        <a:t>4</a:t>
                      </a:r>
                      <a:endParaRPr lang="fr-FR" sz="1600" dirty="0"/>
                    </a:p>
                  </a:txBody>
                  <a:tcPr/>
                </a:tc>
                <a:tc>
                  <a:txBody>
                    <a:bodyPr/>
                    <a:lstStyle/>
                    <a:p>
                      <a:pPr algn="ctr"/>
                      <a:r>
                        <a:rPr lang="fr-FR" sz="1600" dirty="0" smtClean="0"/>
                        <a:t>Fréquence d’acquisition</a:t>
                      </a:r>
                      <a:r>
                        <a:rPr lang="fr-FR" sz="1600" baseline="0" dirty="0" smtClean="0"/>
                        <a:t> : 500 kHz (T= 2µs)</a:t>
                      </a:r>
                      <a:endParaRPr lang="fr-FR" sz="1600" dirty="0"/>
                    </a:p>
                  </a:txBody>
                  <a:tcPr/>
                </a:tc>
                <a:extLst>
                  <a:ext uri="{0D108BD9-81ED-4DB2-BD59-A6C34878D82A}">
                    <a16:rowId xmlns:a16="http://schemas.microsoft.com/office/drawing/2014/main" val="1136746283"/>
                  </a:ext>
                </a:extLst>
              </a:tr>
              <a:tr h="341072">
                <a:tc>
                  <a:txBody>
                    <a:bodyPr/>
                    <a:lstStyle/>
                    <a:p>
                      <a:pPr algn="ctr"/>
                      <a:r>
                        <a:rPr lang="fr-FR" sz="1600" dirty="0" smtClean="0"/>
                        <a:t>5</a:t>
                      </a:r>
                      <a:endParaRPr lang="fr-FR" sz="1600" dirty="0"/>
                    </a:p>
                  </a:txBody>
                  <a:tcPr/>
                </a:tc>
                <a:tc>
                  <a:txBody>
                    <a:bodyPr/>
                    <a:lstStyle/>
                    <a:p>
                      <a:pPr algn="ctr"/>
                      <a:r>
                        <a:rPr lang="fr-FR" sz="1600" dirty="0" smtClean="0"/>
                        <a:t>Erreur de mesure</a:t>
                      </a:r>
                      <a:r>
                        <a:rPr lang="fr-FR" sz="1600" baseline="0" dirty="0" smtClean="0"/>
                        <a:t> : &lt; 2%</a:t>
                      </a:r>
                      <a:endParaRPr lang="fr-FR" sz="1600" dirty="0"/>
                    </a:p>
                  </a:txBody>
                  <a:tcPr/>
                </a:tc>
                <a:extLst>
                  <a:ext uri="{0D108BD9-81ED-4DB2-BD59-A6C34878D82A}">
                    <a16:rowId xmlns:a16="http://schemas.microsoft.com/office/drawing/2014/main" val="2934154138"/>
                  </a:ext>
                </a:extLst>
              </a:tr>
              <a:tr h="341072">
                <a:tc>
                  <a:txBody>
                    <a:bodyPr/>
                    <a:lstStyle/>
                    <a:p>
                      <a:pPr algn="ctr"/>
                      <a:r>
                        <a:rPr lang="fr-FR" sz="1600" dirty="0" smtClean="0"/>
                        <a:t>6</a:t>
                      </a:r>
                      <a:endParaRPr lang="fr-FR" sz="1600" dirty="0"/>
                    </a:p>
                  </a:txBody>
                  <a:tcPr/>
                </a:tc>
                <a:tc>
                  <a:txBody>
                    <a:bodyPr/>
                    <a:lstStyle/>
                    <a:p>
                      <a:pPr algn="ctr"/>
                      <a:r>
                        <a:rPr lang="fr-FR" sz="1600" dirty="0" smtClean="0"/>
                        <a:t>Prise en compte d’un signal « top-départ » (Trigger)</a:t>
                      </a:r>
                      <a:endParaRPr lang="fr-FR" sz="1600" dirty="0"/>
                    </a:p>
                  </a:txBody>
                  <a:tcPr/>
                </a:tc>
                <a:extLst>
                  <a:ext uri="{0D108BD9-81ED-4DB2-BD59-A6C34878D82A}">
                    <a16:rowId xmlns:a16="http://schemas.microsoft.com/office/drawing/2014/main" val="3427649775"/>
                  </a:ext>
                </a:extLst>
              </a:tr>
              <a:tr h="341072">
                <a:tc>
                  <a:txBody>
                    <a:bodyPr/>
                    <a:lstStyle/>
                    <a:p>
                      <a:pPr algn="ctr"/>
                      <a:r>
                        <a:rPr lang="fr-FR" sz="1600" dirty="0" smtClean="0"/>
                        <a:t>7</a:t>
                      </a:r>
                      <a:endParaRPr lang="fr-FR" sz="1600" dirty="0"/>
                    </a:p>
                  </a:txBody>
                  <a:tcPr/>
                </a:tc>
                <a:tc>
                  <a:txBody>
                    <a:bodyPr/>
                    <a:lstStyle/>
                    <a:p>
                      <a:pPr algn="ctr"/>
                      <a:r>
                        <a:rPr lang="fr-FR" sz="1600" dirty="0" smtClean="0"/>
                        <a:t>Durée d’acquisition paramétrable</a:t>
                      </a:r>
                      <a:endParaRPr lang="fr-FR" sz="1600" dirty="0"/>
                    </a:p>
                  </a:txBody>
                  <a:tcPr/>
                </a:tc>
                <a:extLst>
                  <a:ext uri="{0D108BD9-81ED-4DB2-BD59-A6C34878D82A}">
                    <a16:rowId xmlns:a16="http://schemas.microsoft.com/office/drawing/2014/main" val="3480130548"/>
                  </a:ext>
                </a:extLst>
              </a:tr>
              <a:tr h="341072">
                <a:tc>
                  <a:txBody>
                    <a:bodyPr/>
                    <a:lstStyle/>
                    <a:p>
                      <a:pPr algn="ctr"/>
                      <a:r>
                        <a:rPr lang="fr-FR" sz="1600" dirty="0" smtClean="0"/>
                        <a:t>8</a:t>
                      </a:r>
                      <a:endParaRPr lang="fr-FR" sz="1600" dirty="0"/>
                    </a:p>
                  </a:txBody>
                  <a:tcPr/>
                </a:tc>
                <a:tc>
                  <a:txBody>
                    <a:bodyPr/>
                    <a:lstStyle/>
                    <a:p>
                      <a:pPr algn="ctr"/>
                      <a:r>
                        <a:rPr lang="fr-FR" sz="1600" dirty="0" smtClean="0"/>
                        <a:t>Tracé</a:t>
                      </a:r>
                      <a:r>
                        <a:rPr lang="fr-FR" sz="1600" baseline="0" dirty="0" smtClean="0"/>
                        <a:t> </a:t>
                      </a:r>
                      <a:r>
                        <a:rPr lang="fr-FR" sz="1600" baseline="0" dirty="0" smtClean="0"/>
                        <a:t>de l’évolution des grandeurs</a:t>
                      </a:r>
                      <a:endParaRPr lang="fr-FR" sz="1600" dirty="0"/>
                    </a:p>
                  </a:txBody>
                  <a:tcPr/>
                </a:tc>
                <a:extLst>
                  <a:ext uri="{0D108BD9-81ED-4DB2-BD59-A6C34878D82A}">
                    <a16:rowId xmlns:a16="http://schemas.microsoft.com/office/drawing/2014/main" val="3928847132"/>
                  </a:ext>
                </a:extLst>
              </a:tr>
            </a:tbl>
          </a:graphicData>
        </a:graphic>
      </p:graphicFrame>
      <p:sp>
        <p:nvSpPr>
          <p:cNvPr id="4" name="Espace réservé du numéro de diapositive 3"/>
          <p:cNvSpPr>
            <a:spLocks noGrp="1"/>
          </p:cNvSpPr>
          <p:nvPr>
            <p:ph type="sldNum" sz="quarter" idx="12"/>
          </p:nvPr>
        </p:nvSpPr>
        <p:spPr>
          <a:xfrm>
            <a:off x="8590663" y="6428740"/>
            <a:ext cx="683339" cy="365125"/>
          </a:xfrm>
        </p:spPr>
        <p:txBody>
          <a:bodyPr/>
          <a:lstStyle/>
          <a:p>
            <a:fld id="{E31375A4-56A4-47D6-9801-1991572033F7}" type="slidenum">
              <a:rPr lang="en-US" smtClean="0"/>
              <a:pPr/>
              <a:t>4</a:t>
            </a:fld>
            <a:endParaRPr lang="en-US" dirty="0"/>
          </a:p>
        </p:txBody>
      </p:sp>
      <p:grpSp>
        <p:nvGrpSpPr>
          <p:cNvPr id="12" name="Groupe 11"/>
          <p:cNvGrpSpPr/>
          <p:nvPr/>
        </p:nvGrpSpPr>
        <p:grpSpPr>
          <a:xfrm>
            <a:off x="2639616" y="1214863"/>
            <a:ext cx="6048672" cy="1728192"/>
            <a:chOff x="2783632" y="1412776"/>
            <a:chExt cx="6048672" cy="1728192"/>
          </a:xfrm>
        </p:grpSpPr>
        <p:grpSp>
          <p:nvGrpSpPr>
            <p:cNvPr id="5" name="Groupe 4"/>
            <p:cNvGrpSpPr/>
            <p:nvPr/>
          </p:nvGrpSpPr>
          <p:grpSpPr>
            <a:xfrm>
              <a:off x="4757068" y="1484784"/>
              <a:ext cx="4021294" cy="1571640"/>
              <a:chOff x="5324601" y="1168087"/>
              <a:chExt cx="5993973" cy="2651760"/>
            </a:xfrm>
          </p:grpSpPr>
          <p:sp>
            <p:nvSpPr>
              <p:cNvPr id="6" name="Flèche droite 5"/>
              <p:cNvSpPr/>
              <p:nvPr/>
            </p:nvSpPr>
            <p:spPr>
              <a:xfrm>
                <a:off x="5324601" y="1925598"/>
                <a:ext cx="1566428" cy="1136739"/>
              </a:xfrm>
              <a:prstGeom prst="rightArrow">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solidFill>
                      <a:schemeClr val="bg2">
                        <a:lumMod val="20000"/>
                        <a:lumOff val="80000"/>
                      </a:schemeClr>
                    </a:solidFill>
                  </a:rPr>
                  <a:t>Projet</a:t>
                </a:r>
                <a:endParaRPr lang="fr-FR" dirty="0">
                  <a:solidFill>
                    <a:schemeClr val="bg2">
                      <a:lumMod val="20000"/>
                      <a:lumOff val="80000"/>
                    </a:schemeClr>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054" y="1168087"/>
                <a:ext cx="4160520" cy="2651760"/>
              </a:xfrm>
              <a:prstGeom prst="rect">
                <a:avLst/>
              </a:prstGeom>
              <a:ln>
                <a:solidFill>
                  <a:schemeClr val="tx1"/>
                </a:solidFill>
              </a:ln>
              <a:effectLst>
                <a:outerShdw blurRad="292100" dist="139700" dir="2700000" algn="tl" rotWithShape="0">
                  <a:srgbClr val="333333">
                    <a:alpha val="65000"/>
                  </a:srgbClr>
                </a:outerShdw>
              </a:effectLst>
            </p:spPr>
          </p:pic>
        </p:grpSp>
        <p:sp>
          <p:nvSpPr>
            <p:cNvPr id="11" name="Rectangle 10"/>
            <p:cNvSpPr/>
            <p:nvPr/>
          </p:nvSpPr>
          <p:spPr>
            <a:xfrm>
              <a:off x="2783632" y="1412776"/>
              <a:ext cx="6048672" cy="1728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57" y="1660671"/>
            <a:ext cx="1714182" cy="95308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948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Découpage fonctionnel</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45450997"/>
              </p:ext>
            </p:extLst>
          </p:nvPr>
        </p:nvGraphicFramePr>
        <p:xfrm>
          <a:off x="1631504" y="1772816"/>
          <a:ext cx="6264696"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pPr/>
              <a:t>5</a:t>
            </a:fld>
            <a:endParaRPr lang="en-US" dirty="0"/>
          </a:p>
        </p:txBody>
      </p:sp>
      <p:sp>
        <p:nvSpPr>
          <p:cNvPr id="6" name="Accolade fermante 5"/>
          <p:cNvSpPr/>
          <p:nvPr/>
        </p:nvSpPr>
        <p:spPr>
          <a:xfrm>
            <a:off x="8040216" y="1772816"/>
            <a:ext cx="360040" cy="165618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 name="ZoneTexte 6"/>
          <p:cNvSpPr txBox="1"/>
          <p:nvPr/>
        </p:nvSpPr>
        <p:spPr>
          <a:xfrm>
            <a:off x="8224645" y="2277742"/>
            <a:ext cx="1800200" cy="646331"/>
          </a:xfrm>
          <a:prstGeom prst="rect">
            <a:avLst/>
          </a:prstGeom>
          <a:noFill/>
        </p:spPr>
        <p:txBody>
          <a:bodyPr wrap="square" rtlCol="0">
            <a:spAutoFit/>
          </a:bodyPr>
          <a:lstStyle/>
          <a:p>
            <a:pPr algn="ctr"/>
            <a:r>
              <a:rPr lang="fr-FR" dirty="0" smtClean="0"/>
              <a:t>Durée totale</a:t>
            </a:r>
            <a:br>
              <a:rPr lang="fr-FR" dirty="0" smtClean="0"/>
            </a:br>
            <a:r>
              <a:rPr lang="fr-FR" dirty="0" smtClean="0"/>
              <a:t>≤ 2µs</a:t>
            </a:r>
            <a:endParaRPr lang="fr-FR" dirty="0"/>
          </a:p>
        </p:txBody>
      </p:sp>
    </p:spTree>
    <p:extLst>
      <p:ext uri="{BB962C8B-B14F-4D97-AF65-F5344CB8AC3E}">
        <p14:creationId xmlns:p14="http://schemas.microsoft.com/office/powerpoint/2010/main" val="3872662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 technique retenue</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6</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15" y="1757004"/>
            <a:ext cx="1165597" cy="64807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427002" y="4444972"/>
            <a:ext cx="2568177" cy="746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Lecture et exploitation des données </a:t>
            </a:r>
            <a:br>
              <a:rPr lang="fr-FR" sz="1600" dirty="0" smtClean="0"/>
            </a:br>
            <a:r>
              <a:rPr lang="fr-FR" sz="1600" dirty="0" smtClean="0"/>
              <a:t>(affichage et calcul) </a:t>
            </a:r>
            <a:endParaRPr lang="fr-FR" sz="1600" dirty="0"/>
          </a:p>
        </p:txBody>
      </p:sp>
      <p:sp>
        <p:nvSpPr>
          <p:cNvPr id="7" name="Rectangle 6"/>
          <p:cNvSpPr/>
          <p:nvPr/>
        </p:nvSpPr>
        <p:spPr>
          <a:xfrm>
            <a:off x="1559207" y="4283113"/>
            <a:ext cx="7269409" cy="19138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73373" y="4412904"/>
            <a:ext cx="2568177" cy="71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Générer un fichier de résultats (fichier .</a:t>
            </a:r>
            <a:r>
              <a:rPr lang="fr-FR" sz="1600" dirty="0" err="1" smtClean="0"/>
              <a:t>txt</a:t>
            </a:r>
            <a:r>
              <a:rPr lang="fr-FR" sz="1600" dirty="0" smtClean="0"/>
              <a:t>)</a:t>
            </a:r>
            <a:endParaRPr lang="fr-FR" sz="1600" dirty="0"/>
          </a:p>
        </p:txBody>
      </p:sp>
      <p:sp>
        <p:nvSpPr>
          <p:cNvPr id="9" name="Rectangle 8"/>
          <p:cNvSpPr/>
          <p:nvPr/>
        </p:nvSpPr>
        <p:spPr>
          <a:xfrm>
            <a:off x="1778737" y="4405649"/>
            <a:ext cx="314480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des données acquises</a:t>
            </a:r>
            <a:br>
              <a:rPr lang="fr-FR" sz="1600" dirty="0" smtClean="0"/>
            </a:br>
            <a:r>
              <a:rPr lang="fr-FR" sz="1600" dirty="0" smtClean="0"/>
              <a:t>(stockage et transfert)</a:t>
            </a:r>
            <a:endParaRPr lang="fr-FR" sz="16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3769" y="5259959"/>
            <a:ext cx="1090579" cy="69509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31504" y="1556792"/>
            <a:ext cx="9272253" cy="21100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437492" y="1755437"/>
            <a:ext cx="1402101" cy="63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Adaptation en Tension</a:t>
            </a:r>
            <a:endParaRPr lang="fr-FR" sz="1600" dirty="0"/>
          </a:p>
        </p:txBody>
      </p:sp>
      <p:sp>
        <p:nvSpPr>
          <p:cNvPr id="13" name="Rectangle 12"/>
          <p:cNvSpPr/>
          <p:nvPr/>
        </p:nvSpPr>
        <p:spPr>
          <a:xfrm>
            <a:off x="5519819" y="1748246"/>
            <a:ext cx="2243517" cy="62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Conversion </a:t>
            </a:r>
            <a:br>
              <a:rPr lang="fr-FR" sz="1600" dirty="0" smtClean="0"/>
            </a:br>
            <a:r>
              <a:rPr lang="fr-FR" sz="1600" dirty="0" smtClean="0"/>
              <a:t>Analogique Numérique </a:t>
            </a:r>
            <a:endParaRPr lang="fr-FR" sz="1600"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034" y="2518458"/>
            <a:ext cx="1374291" cy="937059"/>
          </a:xfrm>
          <a:prstGeom prst="rect">
            <a:avLst/>
          </a:prstGeom>
          <a:ln>
            <a:noFill/>
          </a:ln>
          <a:effectLst>
            <a:outerShdw blurRad="292100" dist="139700" dir="2700000" algn="tl" rotWithShape="0">
              <a:srgbClr val="333333">
                <a:alpha val="65000"/>
              </a:srgbClr>
            </a:outerShdw>
          </a:effectLst>
        </p:spPr>
      </p:pic>
      <p:cxnSp>
        <p:nvCxnSpPr>
          <p:cNvPr id="15" name="Connecteur droit avec flèche 14"/>
          <p:cNvCxnSpPr>
            <a:stCxn id="12" idx="3"/>
            <a:endCxn id="13" idx="1"/>
          </p:cNvCxnSpPr>
          <p:nvPr/>
        </p:nvCxnSpPr>
        <p:spPr>
          <a:xfrm flipV="1">
            <a:off x="3839593" y="2058330"/>
            <a:ext cx="1680226" cy="13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3" idx="3"/>
            <a:endCxn id="9" idx="1"/>
          </p:cNvCxnSpPr>
          <p:nvPr/>
        </p:nvCxnSpPr>
        <p:spPr>
          <a:xfrm flipH="1">
            <a:off x="1778737" y="2058330"/>
            <a:ext cx="5984599" cy="2707359"/>
          </a:xfrm>
          <a:prstGeom prst="bentConnector5">
            <a:avLst>
              <a:gd name="adj1" fmla="val -63482"/>
              <a:gd name="adj2" fmla="val 68698"/>
              <a:gd name="adj3" fmla="val 107312"/>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3"/>
            <a:endCxn id="8" idx="1"/>
          </p:cNvCxnSpPr>
          <p:nvPr/>
        </p:nvCxnSpPr>
        <p:spPr>
          <a:xfrm>
            <a:off x="4923546" y="4765689"/>
            <a:ext cx="949827" cy="6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a:endCxn id="6" idx="1"/>
          </p:cNvCxnSpPr>
          <p:nvPr/>
        </p:nvCxnSpPr>
        <p:spPr>
          <a:xfrm flipV="1">
            <a:off x="8441550" y="4769009"/>
            <a:ext cx="985452" cy="3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9264353" y="1549393"/>
            <a:ext cx="1738538" cy="369332"/>
          </a:xfrm>
          <a:prstGeom prst="rect">
            <a:avLst/>
          </a:prstGeom>
          <a:noFill/>
        </p:spPr>
        <p:txBody>
          <a:bodyPr wrap="square" rtlCol="0">
            <a:spAutoFit/>
          </a:bodyPr>
          <a:lstStyle/>
          <a:p>
            <a:r>
              <a:rPr lang="fr-FR" dirty="0" smtClean="0"/>
              <a:t>Carte Fille x15</a:t>
            </a:r>
            <a:endParaRPr lang="fr-FR" dirty="0"/>
          </a:p>
        </p:txBody>
      </p:sp>
      <p:sp>
        <p:nvSpPr>
          <p:cNvPr id="20" name="ZoneTexte 19"/>
          <p:cNvSpPr txBox="1"/>
          <p:nvPr/>
        </p:nvSpPr>
        <p:spPr>
          <a:xfrm>
            <a:off x="7336836" y="5780755"/>
            <a:ext cx="1465777" cy="369332"/>
          </a:xfrm>
          <a:prstGeom prst="rect">
            <a:avLst/>
          </a:prstGeom>
          <a:noFill/>
        </p:spPr>
        <p:txBody>
          <a:bodyPr wrap="square" rtlCol="0">
            <a:spAutoFit/>
          </a:bodyPr>
          <a:lstStyle/>
          <a:p>
            <a:r>
              <a:rPr lang="fr-FR" dirty="0" smtClean="0"/>
              <a:t>Carte Mère</a:t>
            </a:r>
            <a:endParaRPr lang="fr-FR" dirty="0"/>
          </a:p>
        </p:txBody>
      </p:sp>
      <p:grpSp>
        <p:nvGrpSpPr>
          <p:cNvPr id="21" name="Groupe 20"/>
          <p:cNvGrpSpPr/>
          <p:nvPr/>
        </p:nvGrpSpPr>
        <p:grpSpPr>
          <a:xfrm>
            <a:off x="4956206" y="2552370"/>
            <a:ext cx="1440160" cy="1109767"/>
            <a:chOff x="6816080" y="1980201"/>
            <a:chExt cx="1440160" cy="1109767"/>
          </a:xfrm>
        </p:grpSpPr>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26" y="1980201"/>
              <a:ext cx="1019577" cy="772442"/>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6816080" y="2836052"/>
              <a:ext cx="1440160" cy="253916"/>
            </a:xfrm>
            <a:prstGeom prst="rect">
              <a:avLst/>
            </a:prstGeom>
            <a:noFill/>
          </p:spPr>
          <p:txBody>
            <a:bodyPr wrap="square" rtlCol="0">
              <a:spAutoFit/>
            </a:bodyPr>
            <a:lstStyle/>
            <a:p>
              <a:r>
                <a:rPr lang="fr-FR" sz="1050" b="1" dirty="0" smtClean="0"/>
                <a:t>Microcontrôleur fils</a:t>
              </a:r>
              <a:endParaRPr lang="fr-FR" sz="1050" b="1" dirty="0"/>
            </a:p>
          </p:txBody>
        </p:sp>
      </p:grpSp>
      <p:cxnSp>
        <p:nvCxnSpPr>
          <p:cNvPr id="24" name="Connecteur droit avec flèche 23"/>
          <p:cNvCxnSpPr>
            <a:stCxn id="5" idx="3"/>
            <a:endCxn id="12" idx="1"/>
          </p:cNvCxnSpPr>
          <p:nvPr/>
        </p:nvCxnSpPr>
        <p:spPr>
          <a:xfrm flipV="1">
            <a:off x="1485712" y="2071567"/>
            <a:ext cx="951780" cy="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2829680" y="5174133"/>
            <a:ext cx="1670451" cy="1022790"/>
            <a:chOff x="2127241" y="5036526"/>
            <a:chExt cx="1670451" cy="1022790"/>
          </a:xfrm>
        </p:grpSpPr>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91" y="5036526"/>
              <a:ext cx="873975" cy="553290"/>
            </a:xfrm>
            <a:prstGeom prst="rect">
              <a:avLst/>
            </a:prstGeom>
            <a:ln>
              <a:noFill/>
            </a:ln>
            <a:effectLst>
              <a:outerShdw blurRad="292100" dist="139700" dir="2700000" algn="tl" rotWithShape="0">
                <a:srgbClr val="333333">
                  <a:alpha val="65000"/>
                </a:srgbClr>
              </a:outerShdw>
            </a:effectLst>
          </p:spPr>
        </p:pic>
        <p:sp>
          <p:nvSpPr>
            <p:cNvPr id="27" name="ZoneTexte 26"/>
            <p:cNvSpPr txBox="1"/>
            <p:nvPr/>
          </p:nvSpPr>
          <p:spPr>
            <a:xfrm>
              <a:off x="2127241" y="5643818"/>
              <a:ext cx="1670451" cy="415498"/>
            </a:xfrm>
            <a:prstGeom prst="rect">
              <a:avLst/>
            </a:prstGeom>
            <a:noFill/>
          </p:spPr>
          <p:txBody>
            <a:bodyPr wrap="square" rtlCol="0">
              <a:spAutoFit/>
            </a:bodyPr>
            <a:lstStyle/>
            <a:p>
              <a:pPr algn="ctr"/>
              <a:r>
                <a:rPr lang="fr-FR" sz="1050" b="1" dirty="0" smtClean="0"/>
                <a:t>Microcontrôleur </a:t>
              </a:r>
              <a:br>
                <a:rPr lang="fr-FR" sz="1050" b="1" dirty="0" smtClean="0"/>
              </a:br>
              <a:r>
                <a:rPr lang="fr-FR" sz="1050" b="1" dirty="0" smtClean="0"/>
                <a:t>père</a:t>
              </a:r>
              <a:endParaRPr lang="fr-FR" sz="1050" b="1" dirty="0"/>
            </a:p>
          </p:txBody>
        </p:sp>
      </p:grpSp>
      <p:sp>
        <p:nvSpPr>
          <p:cNvPr id="28" name="Flèche droite 27"/>
          <p:cNvSpPr/>
          <p:nvPr/>
        </p:nvSpPr>
        <p:spPr>
          <a:xfrm>
            <a:off x="3686272" y="3012117"/>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8710745" y="5449150"/>
            <a:ext cx="1670451" cy="612597"/>
            <a:chOff x="4281215" y="4833387"/>
            <a:chExt cx="1670451" cy="612597"/>
          </a:xfrm>
        </p:grpSpPr>
        <p:sp>
          <p:nvSpPr>
            <p:cNvPr id="31" name="Flèche droite 30"/>
            <p:cNvSpPr/>
            <p:nvPr/>
          </p:nvSpPr>
          <p:spPr>
            <a:xfrm>
              <a:off x="4671760" y="4833387"/>
              <a:ext cx="1085979" cy="128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4281215" y="5030486"/>
              <a:ext cx="1670451" cy="415498"/>
            </a:xfrm>
            <a:prstGeom prst="rect">
              <a:avLst/>
            </a:prstGeom>
            <a:noFill/>
          </p:spPr>
          <p:txBody>
            <a:bodyPr wrap="square" rtlCol="0">
              <a:spAutoFit/>
            </a:bodyPr>
            <a:lstStyle/>
            <a:p>
              <a:pPr algn="ctr"/>
              <a:r>
                <a:rPr lang="fr-FR" sz="1050" b="1" dirty="0" smtClean="0"/>
                <a:t>Communication</a:t>
              </a:r>
              <a:br>
                <a:rPr lang="fr-FR" sz="1050" b="1" dirty="0" smtClean="0"/>
              </a:br>
              <a:r>
                <a:rPr lang="fr-FR" sz="1050" b="1" dirty="0" smtClean="0"/>
                <a:t>USB</a:t>
              </a:r>
              <a:endParaRPr lang="fr-FR" sz="1050" b="1" dirty="0"/>
            </a:p>
          </p:txBody>
        </p:sp>
      </p:grpSp>
      <p:grpSp>
        <p:nvGrpSpPr>
          <p:cNvPr id="33" name="Groupe 32"/>
          <p:cNvGrpSpPr/>
          <p:nvPr/>
        </p:nvGrpSpPr>
        <p:grpSpPr>
          <a:xfrm>
            <a:off x="1558488" y="5377215"/>
            <a:ext cx="1563608" cy="588206"/>
            <a:chOff x="1126724" y="4797475"/>
            <a:chExt cx="1563608" cy="588206"/>
          </a:xfrm>
        </p:grpSpPr>
        <p:sp>
          <p:nvSpPr>
            <p:cNvPr id="34" name="Flèche droite 33"/>
            <p:cNvSpPr/>
            <p:nvPr/>
          </p:nvSpPr>
          <p:spPr>
            <a:xfrm>
              <a:off x="1573441" y="4797475"/>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26724" y="4924016"/>
              <a:ext cx="1563608" cy="461665"/>
            </a:xfrm>
            <a:prstGeom prst="rect">
              <a:avLst/>
            </a:prstGeom>
            <a:noFill/>
          </p:spPr>
          <p:txBody>
            <a:bodyPr wrap="square" rtlCol="0">
              <a:spAutoFit/>
            </a:bodyPr>
            <a:lstStyle/>
            <a:p>
              <a:pPr algn="ctr"/>
              <a:r>
                <a:rPr lang="fr-FR" sz="1200" b="1" dirty="0" smtClean="0"/>
                <a:t>Communication </a:t>
              </a:r>
              <a:br>
                <a:rPr lang="fr-FR" sz="1200" b="1" dirty="0" smtClean="0"/>
              </a:br>
              <a:r>
                <a:rPr lang="fr-FR" sz="1200" b="1" dirty="0" smtClean="0"/>
                <a:t>SPI</a:t>
              </a:r>
              <a:endParaRPr lang="fr-FR" sz="1200" b="1" dirty="0"/>
            </a:p>
          </p:txBody>
        </p:sp>
      </p:grpSp>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413" y="2347184"/>
            <a:ext cx="787661" cy="787661"/>
          </a:xfrm>
          <a:prstGeom prst="rect">
            <a:avLst/>
          </a:prstGeom>
          <a:ln>
            <a:noFill/>
          </a:ln>
          <a:effectLst>
            <a:outerShdw blurRad="292100" dist="139700" dir="2700000" algn="tl" rotWithShape="0">
              <a:srgbClr val="333333">
                <a:alpha val="65000"/>
              </a:srgbClr>
            </a:outerShdw>
          </a:effectLst>
        </p:spPr>
      </p:pic>
      <p:sp>
        <p:nvSpPr>
          <p:cNvPr id="37" name="ZoneTexte 36"/>
          <p:cNvSpPr txBox="1"/>
          <p:nvPr/>
        </p:nvSpPr>
        <p:spPr>
          <a:xfrm>
            <a:off x="7090835" y="2639674"/>
            <a:ext cx="1563608" cy="461665"/>
          </a:xfrm>
          <a:prstGeom prst="rect">
            <a:avLst/>
          </a:prstGeom>
          <a:noFill/>
        </p:spPr>
        <p:txBody>
          <a:bodyPr wrap="square" rtlCol="0">
            <a:spAutoFit/>
          </a:bodyPr>
          <a:lstStyle/>
          <a:p>
            <a:pPr algn="ctr"/>
            <a:r>
              <a:rPr lang="fr-FR" sz="1200" b="1" dirty="0" smtClean="0"/>
              <a:t>Communication</a:t>
            </a:r>
            <a:br>
              <a:rPr lang="fr-FR" sz="1200" b="1" dirty="0" smtClean="0"/>
            </a:br>
            <a:r>
              <a:rPr lang="fr-FR" sz="1200" b="1" dirty="0" smtClean="0"/>
              <a:t> SPI</a:t>
            </a:r>
            <a:endParaRPr lang="fr-FR" sz="1200" b="1" dirty="0"/>
          </a:p>
        </p:txBody>
      </p:sp>
      <p:sp>
        <p:nvSpPr>
          <p:cNvPr id="38" name="ZoneTexte 37"/>
          <p:cNvSpPr txBox="1"/>
          <p:nvPr/>
        </p:nvSpPr>
        <p:spPr>
          <a:xfrm>
            <a:off x="9427002" y="3158093"/>
            <a:ext cx="1440160" cy="415498"/>
          </a:xfrm>
          <a:prstGeom prst="rect">
            <a:avLst/>
          </a:prstGeom>
          <a:noFill/>
        </p:spPr>
        <p:txBody>
          <a:bodyPr wrap="square" rtlCol="0">
            <a:spAutoFit/>
          </a:bodyPr>
          <a:lstStyle/>
          <a:p>
            <a:pPr algn="ctr"/>
            <a:r>
              <a:rPr lang="fr-FR" sz="1050" b="1" dirty="0" smtClean="0"/>
              <a:t>Module mémoire</a:t>
            </a:r>
            <a:br>
              <a:rPr lang="fr-FR" sz="1050" b="1" dirty="0" smtClean="0"/>
            </a:br>
            <a:r>
              <a:rPr lang="fr-FR" sz="1050" b="1" dirty="0" smtClean="0"/>
              <a:t>type FIFO</a:t>
            </a:r>
            <a:endParaRPr lang="fr-FR" sz="1050" b="1" dirty="0"/>
          </a:p>
        </p:txBody>
      </p:sp>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0481" y="5224903"/>
            <a:ext cx="1039240" cy="4988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0" name="ZoneTexte 39"/>
          <p:cNvSpPr txBox="1"/>
          <p:nvPr/>
        </p:nvSpPr>
        <p:spPr>
          <a:xfrm>
            <a:off x="3326139" y="2666103"/>
            <a:ext cx="1563608" cy="276999"/>
          </a:xfrm>
          <a:prstGeom prst="rect">
            <a:avLst/>
          </a:prstGeom>
          <a:noFill/>
        </p:spPr>
        <p:txBody>
          <a:bodyPr wrap="square" rtlCol="0">
            <a:spAutoFit/>
          </a:bodyPr>
          <a:lstStyle/>
          <a:p>
            <a:pPr algn="ctr"/>
            <a:r>
              <a:rPr lang="fr-FR" sz="1200" b="1" dirty="0" smtClean="0"/>
              <a:t>Tension 0-3.3V</a:t>
            </a:r>
            <a:endParaRPr lang="fr-FR" sz="1200" b="1" dirty="0"/>
          </a:p>
        </p:txBody>
      </p:sp>
      <p:sp>
        <p:nvSpPr>
          <p:cNvPr id="41" name="ZoneTexte 40"/>
          <p:cNvSpPr txBox="1"/>
          <p:nvPr/>
        </p:nvSpPr>
        <p:spPr>
          <a:xfrm>
            <a:off x="5379067" y="5748023"/>
            <a:ext cx="1670451" cy="415498"/>
          </a:xfrm>
          <a:prstGeom prst="rect">
            <a:avLst/>
          </a:prstGeom>
          <a:noFill/>
        </p:spPr>
        <p:txBody>
          <a:bodyPr wrap="square" rtlCol="0">
            <a:spAutoFit/>
          </a:bodyPr>
          <a:lstStyle/>
          <a:p>
            <a:pPr algn="ctr"/>
            <a:r>
              <a:rPr lang="fr-FR" sz="1050" b="1" dirty="0" smtClean="0"/>
              <a:t>Fonction </a:t>
            </a:r>
            <a:br>
              <a:rPr lang="fr-FR" sz="1050" b="1" dirty="0" smtClean="0"/>
            </a:br>
            <a:r>
              <a:rPr lang="fr-FR" sz="1050" b="1" dirty="0" smtClean="0"/>
              <a:t>USB</a:t>
            </a:r>
            <a:endParaRPr lang="fr-FR" sz="1050" b="1" dirty="0"/>
          </a:p>
        </p:txBody>
      </p:sp>
      <p:sp>
        <p:nvSpPr>
          <p:cNvPr id="42" name="ZoneTexte 41"/>
          <p:cNvSpPr txBox="1"/>
          <p:nvPr/>
        </p:nvSpPr>
        <p:spPr>
          <a:xfrm>
            <a:off x="53858" y="2473318"/>
            <a:ext cx="1563608" cy="276999"/>
          </a:xfrm>
          <a:prstGeom prst="rect">
            <a:avLst/>
          </a:prstGeom>
          <a:noFill/>
        </p:spPr>
        <p:txBody>
          <a:bodyPr wrap="square" rtlCol="0">
            <a:spAutoFit/>
          </a:bodyPr>
          <a:lstStyle/>
          <a:p>
            <a:pPr algn="ctr"/>
            <a:r>
              <a:rPr lang="fr-FR" sz="1200" b="1" dirty="0" smtClean="0"/>
              <a:t>Capteurs utilisés</a:t>
            </a:r>
            <a:endParaRPr lang="fr-FR" sz="1200" b="1" dirty="0"/>
          </a:p>
        </p:txBody>
      </p:sp>
      <p:sp>
        <p:nvSpPr>
          <p:cNvPr id="43" name="Flèche droite 42"/>
          <p:cNvSpPr/>
          <p:nvPr/>
        </p:nvSpPr>
        <p:spPr>
          <a:xfrm>
            <a:off x="7637964" y="3103626"/>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9976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Adaptation en tension</a:t>
            </a:r>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dirty="0"/>
              <a:t>Ramener la tension en sortie de capteur: 0-3.3V</a:t>
            </a:r>
          </a:p>
          <a:p>
            <a:pPr>
              <a:buFont typeface="Wingdings" panose="05000000000000000000" pitchFamily="2" charset="2"/>
              <a:buChar char="q"/>
            </a:pPr>
            <a:r>
              <a:rPr lang="fr-FR" dirty="0"/>
              <a:t>1 schéma d’adaptation spécifique à chaque capteur</a:t>
            </a:r>
          </a:p>
          <a:p>
            <a:pPr>
              <a:buFont typeface="Wingdings" panose="05000000000000000000" pitchFamily="2" charset="2"/>
              <a:buChar char="q"/>
            </a:pPr>
            <a:r>
              <a:rPr lang="fr-FR" dirty="0"/>
              <a:t>Bande </a:t>
            </a:r>
            <a:r>
              <a:rPr lang="fr-FR" dirty="0" smtClean="0"/>
              <a:t>Passant élevée</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7</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704" y="3573143"/>
            <a:ext cx="4670872" cy="3284857"/>
          </a:xfrm>
          <a:prstGeom prst="rect">
            <a:avLst/>
          </a:prstGeom>
        </p:spPr>
      </p:pic>
      <p:cxnSp>
        <p:nvCxnSpPr>
          <p:cNvPr id="8" name="Connecteur droit 7"/>
          <p:cNvCxnSpPr/>
          <p:nvPr/>
        </p:nvCxnSpPr>
        <p:spPr>
          <a:xfrm>
            <a:off x="6600056" y="3573143"/>
            <a:ext cx="0" cy="328485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Bulle narrative : rectangle 8"/>
          <p:cNvSpPr/>
          <p:nvPr/>
        </p:nvSpPr>
        <p:spPr>
          <a:xfrm>
            <a:off x="767408" y="3933056"/>
            <a:ext cx="1872208" cy="504056"/>
          </a:xfrm>
          <a:prstGeom prst="wedgeRectCallout">
            <a:avLst>
              <a:gd name="adj1" fmla="val 199614"/>
              <a:gd name="adj2" fmla="val 208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Réglage</a:t>
            </a:r>
          </a:p>
          <a:p>
            <a:pPr algn="ctr"/>
            <a:r>
              <a:rPr lang="fr-FR" dirty="0"/>
              <a:t>Offset</a:t>
            </a:r>
          </a:p>
        </p:txBody>
      </p:sp>
      <p:sp>
        <p:nvSpPr>
          <p:cNvPr id="10" name="Bulle narrative : rectangle 9"/>
          <p:cNvSpPr/>
          <p:nvPr/>
        </p:nvSpPr>
        <p:spPr>
          <a:xfrm>
            <a:off x="767408" y="4797152"/>
            <a:ext cx="1872208" cy="936104"/>
          </a:xfrm>
          <a:prstGeom prst="wedgeRectCallout">
            <a:avLst>
              <a:gd name="adj1" fmla="val 125944"/>
              <a:gd name="adj2" fmla="val 208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Réglage</a:t>
            </a:r>
          </a:p>
          <a:p>
            <a:pPr algn="ctr"/>
            <a:r>
              <a:rPr lang="fr-FR" dirty="0"/>
              <a:t>Amplification/Atténuation</a:t>
            </a:r>
          </a:p>
        </p:txBody>
      </p:sp>
    </p:spTree>
    <p:extLst>
      <p:ext uri="{BB962C8B-B14F-4D97-AF65-F5344CB8AC3E}">
        <p14:creationId xmlns:p14="http://schemas.microsoft.com/office/powerpoint/2010/main" val="244650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 technique retenue</a:t>
            </a:r>
            <a:endParaRPr lang="fr-FR"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8</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15" y="1757004"/>
            <a:ext cx="1165597" cy="64807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427002" y="4444972"/>
            <a:ext cx="2568177" cy="746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Lecture et exploitation des données </a:t>
            </a:r>
            <a:br>
              <a:rPr lang="fr-FR" sz="1600" dirty="0" smtClean="0"/>
            </a:br>
            <a:r>
              <a:rPr lang="fr-FR" sz="1600" dirty="0" smtClean="0"/>
              <a:t>(affichage et calcul) </a:t>
            </a:r>
            <a:endParaRPr lang="fr-FR" sz="1600" dirty="0"/>
          </a:p>
        </p:txBody>
      </p:sp>
      <p:sp>
        <p:nvSpPr>
          <p:cNvPr id="7" name="Rectangle 6"/>
          <p:cNvSpPr/>
          <p:nvPr/>
        </p:nvSpPr>
        <p:spPr>
          <a:xfrm>
            <a:off x="1559207" y="4283113"/>
            <a:ext cx="7269409" cy="19138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73373" y="4412904"/>
            <a:ext cx="2568177" cy="71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Générer un fichier de résultats (fichier .</a:t>
            </a:r>
            <a:r>
              <a:rPr lang="fr-FR" sz="1600" dirty="0" err="1" smtClean="0"/>
              <a:t>txt</a:t>
            </a:r>
            <a:r>
              <a:rPr lang="fr-FR" sz="1600" dirty="0" smtClean="0"/>
              <a:t>)</a:t>
            </a:r>
            <a:endParaRPr lang="fr-FR" sz="1600" dirty="0"/>
          </a:p>
        </p:txBody>
      </p:sp>
      <p:sp>
        <p:nvSpPr>
          <p:cNvPr id="9" name="Rectangle 8"/>
          <p:cNvSpPr/>
          <p:nvPr/>
        </p:nvSpPr>
        <p:spPr>
          <a:xfrm>
            <a:off x="1778737" y="4405649"/>
            <a:ext cx="314480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des données acquises</a:t>
            </a:r>
            <a:br>
              <a:rPr lang="fr-FR" sz="1600" dirty="0" smtClean="0"/>
            </a:br>
            <a:r>
              <a:rPr lang="fr-FR" sz="1600" dirty="0" smtClean="0"/>
              <a:t>(stockage et transfert)</a:t>
            </a:r>
            <a:endParaRPr lang="fr-FR" sz="16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3769" y="5259959"/>
            <a:ext cx="1090579" cy="69509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31504" y="1556792"/>
            <a:ext cx="9272253" cy="21100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437492" y="1755437"/>
            <a:ext cx="1402101" cy="63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Adaptation en Tension</a:t>
            </a:r>
            <a:endParaRPr lang="fr-FR" sz="1600" dirty="0"/>
          </a:p>
        </p:txBody>
      </p:sp>
      <p:sp>
        <p:nvSpPr>
          <p:cNvPr id="13" name="Rectangle 12"/>
          <p:cNvSpPr/>
          <p:nvPr/>
        </p:nvSpPr>
        <p:spPr>
          <a:xfrm>
            <a:off x="5519819" y="1748246"/>
            <a:ext cx="2243517" cy="62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Conversion </a:t>
            </a:r>
            <a:br>
              <a:rPr lang="fr-FR" sz="1600" dirty="0" smtClean="0"/>
            </a:br>
            <a:r>
              <a:rPr lang="fr-FR" sz="1600" dirty="0" smtClean="0"/>
              <a:t>Analogique Numérique </a:t>
            </a:r>
            <a:endParaRPr lang="fr-FR" sz="1600"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034" y="2518458"/>
            <a:ext cx="1374291" cy="937059"/>
          </a:xfrm>
          <a:prstGeom prst="rect">
            <a:avLst/>
          </a:prstGeom>
          <a:ln>
            <a:noFill/>
          </a:ln>
          <a:effectLst>
            <a:outerShdw blurRad="292100" dist="139700" dir="2700000" algn="tl" rotWithShape="0">
              <a:srgbClr val="333333">
                <a:alpha val="65000"/>
              </a:srgbClr>
            </a:outerShdw>
          </a:effectLst>
        </p:spPr>
      </p:pic>
      <p:cxnSp>
        <p:nvCxnSpPr>
          <p:cNvPr id="15" name="Connecteur droit avec flèche 14"/>
          <p:cNvCxnSpPr>
            <a:stCxn id="12" idx="3"/>
            <a:endCxn id="13" idx="1"/>
          </p:cNvCxnSpPr>
          <p:nvPr/>
        </p:nvCxnSpPr>
        <p:spPr>
          <a:xfrm flipV="1">
            <a:off x="3839593" y="2058330"/>
            <a:ext cx="1680226" cy="13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3" idx="3"/>
            <a:endCxn id="9" idx="1"/>
          </p:cNvCxnSpPr>
          <p:nvPr/>
        </p:nvCxnSpPr>
        <p:spPr>
          <a:xfrm flipH="1">
            <a:off x="1778737" y="2058330"/>
            <a:ext cx="5984599" cy="2707359"/>
          </a:xfrm>
          <a:prstGeom prst="bentConnector5">
            <a:avLst>
              <a:gd name="adj1" fmla="val -63482"/>
              <a:gd name="adj2" fmla="val 68698"/>
              <a:gd name="adj3" fmla="val 107312"/>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3"/>
            <a:endCxn id="8" idx="1"/>
          </p:cNvCxnSpPr>
          <p:nvPr/>
        </p:nvCxnSpPr>
        <p:spPr>
          <a:xfrm>
            <a:off x="4923546" y="4765689"/>
            <a:ext cx="949827" cy="6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a:endCxn id="6" idx="1"/>
          </p:cNvCxnSpPr>
          <p:nvPr/>
        </p:nvCxnSpPr>
        <p:spPr>
          <a:xfrm flipV="1">
            <a:off x="8441550" y="4769009"/>
            <a:ext cx="985452" cy="3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9264353" y="1549393"/>
            <a:ext cx="1738538" cy="369332"/>
          </a:xfrm>
          <a:prstGeom prst="rect">
            <a:avLst/>
          </a:prstGeom>
          <a:noFill/>
        </p:spPr>
        <p:txBody>
          <a:bodyPr wrap="square" rtlCol="0">
            <a:spAutoFit/>
          </a:bodyPr>
          <a:lstStyle/>
          <a:p>
            <a:r>
              <a:rPr lang="fr-FR" dirty="0" smtClean="0"/>
              <a:t>Carte Fille x15</a:t>
            </a:r>
            <a:endParaRPr lang="fr-FR" dirty="0"/>
          </a:p>
        </p:txBody>
      </p:sp>
      <p:sp>
        <p:nvSpPr>
          <p:cNvPr id="20" name="ZoneTexte 19"/>
          <p:cNvSpPr txBox="1"/>
          <p:nvPr/>
        </p:nvSpPr>
        <p:spPr>
          <a:xfrm>
            <a:off x="7336836" y="5780755"/>
            <a:ext cx="1465777" cy="369332"/>
          </a:xfrm>
          <a:prstGeom prst="rect">
            <a:avLst/>
          </a:prstGeom>
          <a:noFill/>
        </p:spPr>
        <p:txBody>
          <a:bodyPr wrap="square" rtlCol="0">
            <a:spAutoFit/>
          </a:bodyPr>
          <a:lstStyle/>
          <a:p>
            <a:r>
              <a:rPr lang="fr-FR" dirty="0" smtClean="0"/>
              <a:t>Carte Mère</a:t>
            </a:r>
            <a:endParaRPr lang="fr-FR" dirty="0"/>
          </a:p>
        </p:txBody>
      </p:sp>
      <p:grpSp>
        <p:nvGrpSpPr>
          <p:cNvPr id="21" name="Groupe 20"/>
          <p:cNvGrpSpPr/>
          <p:nvPr/>
        </p:nvGrpSpPr>
        <p:grpSpPr>
          <a:xfrm>
            <a:off x="4956206" y="2552370"/>
            <a:ext cx="1440160" cy="1109767"/>
            <a:chOff x="6816080" y="1980201"/>
            <a:chExt cx="1440160" cy="1109767"/>
          </a:xfrm>
        </p:grpSpPr>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26" y="1980201"/>
              <a:ext cx="1019577" cy="772442"/>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6816080" y="2836052"/>
              <a:ext cx="1440160" cy="253916"/>
            </a:xfrm>
            <a:prstGeom prst="rect">
              <a:avLst/>
            </a:prstGeom>
            <a:noFill/>
          </p:spPr>
          <p:txBody>
            <a:bodyPr wrap="square" rtlCol="0">
              <a:spAutoFit/>
            </a:bodyPr>
            <a:lstStyle/>
            <a:p>
              <a:r>
                <a:rPr lang="fr-FR" sz="1050" b="1" dirty="0" smtClean="0"/>
                <a:t>Microcontrôleur fils</a:t>
              </a:r>
              <a:endParaRPr lang="fr-FR" sz="1050" b="1" dirty="0"/>
            </a:p>
          </p:txBody>
        </p:sp>
      </p:grpSp>
      <p:cxnSp>
        <p:nvCxnSpPr>
          <p:cNvPr id="24" name="Connecteur droit avec flèche 23"/>
          <p:cNvCxnSpPr>
            <a:stCxn id="5" idx="3"/>
            <a:endCxn id="12" idx="1"/>
          </p:cNvCxnSpPr>
          <p:nvPr/>
        </p:nvCxnSpPr>
        <p:spPr>
          <a:xfrm flipV="1">
            <a:off x="1485712" y="2071567"/>
            <a:ext cx="951780" cy="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2829680" y="5174133"/>
            <a:ext cx="1670451" cy="1022790"/>
            <a:chOff x="2127241" y="5036526"/>
            <a:chExt cx="1670451" cy="1022790"/>
          </a:xfrm>
        </p:grpSpPr>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91" y="5036526"/>
              <a:ext cx="873975" cy="553290"/>
            </a:xfrm>
            <a:prstGeom prst="rect">
              <a:avLst/>
            </a:prstGeom>
            <a:ln>
              <a:noFill/>
            </a:ln>
            <a:effectLst>
              <a:outerShdw blurRad="292100" dist="139700" dir="2700000" algn="tl" rotWithShape="0">
                <a:srgbClr val="333333">
                  <a:alpha val="65000"/>
                </a:srgbClr>
              </a:outerShdw>
            </a:effectLst>
          </p:spPr>
        </p:pic>
        <p:sp>
          <p:nvSpPr>
            <p:cNvPr id="27" name="ZoneTexte 26"/>
            <p:cNvSpPr txBox="1"/>
            <p:nvPr/>
          </p:nvSpPr>
          <p:spPr>
            <a:xfrm>
              <a:off x="2127241" y="5643818"/>
              <a:ext cx="1670451" cy="415498"/>
            </a:xfrm>
            <a:prstGeom prst="rect">
              <a:avLst/>
            </a:prstGeom>
            <a:noFill/>
          </p:spPr>
          <p:txBody>
            <a:bodyPr wrap="square" rtlCol="0">
              <a:spAutoFit/>
            </a:bodyPr>
            <a:lstStyle/>
            <a:p>
              <a:pPr algn="ctr"/>
              <a:r>
                <a:rPr lang="fr-FR" sz="1050" b="1" dirty="0" smtClean="0"/>
                <a:t>Microcontrôleur </a:t>
              </a:r>
              <a:br>
                <a:rPr lang="fr-FR" sz="1050" b="1" dirty="0" smtClean="0"/>
              </a:br>
              <a:r>
                <a:rPr lang="fr-FR" sz="1050" b="1" dirty="0" smtClean="0"/>
                <a:t>père</a:t>
              </a:r>
              <a:endParaRPr lang="fr-FR" sz="1050" b="1" dirty="0"/>
            </a:p>
          </p:txBody>
        </p:sp>
      </p:grpSp>
      <p:sp>
        <p:nvSpPr>
          <p:cNvPr id="28" name="Flèche droite 27"/>
          <p:cNvSpPr/>
          <p:nvPr/>
        </p:nvSpPr>
        <p:spPr>
          <a:xfrm>
            <a:off x="3686272" y="3012117"/>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8710745" y="5449150"/>
            <a:ext cx="1670451" cy="612597"/>
            <a:chOff x="4281215" y="4833387"/>
            <a:chExt cx="1670451" cy="612597"/>
          </a:xfrm>
        </p:grpSpPr>
        <p:sp>
          <p:nvSpPr>
            <p:cNvPr id="31" name="Flèche droite 30"/>
            <p:cNvSpPr/>
            <p:nvPr/>
          </p:nvSpPr>
          <p:spPr>
            <a:xfrm>
              <a:off x="4671760" y="4833387"/>
              <a:ext cx="1085979" cy="128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4281215" y="5030486"/>
              <a:ext cx="1670451" cy="415498"/>
            </a:xfrm>
            <a:prstGeom prst="rect">
              <a:avLst/>
            </a:prstGeom>
            <a:noFill/>
          </p:spPr>
          <p:txBody>
            <a:bodyPr wrap="square" rtlCol="0">
              <a:spAutoFit/>
            </a:bodyPr>
            <a:lstStyle/>
            <a:p>
              <a:pPr algn="ctr"/>
              <a:r>
                <a:rPr lang="fr-FR" sz="1050" b="1" dirty="0" smtClean="0"/>
                <a:t>Communication</a:t>
              </a:r>
              <a:br>
                <a:rPr lang="fr-FR" sz="1050" b="1" dirty="0" smtClean="0"/>
              </a:br>
              <a:r>
                <a:rPr lang="fr-FR" sz="1050" b="1" dirty="0" smtClean="0"/>
                <a:t>USB</a:t>
              </a:r>
              <a:endParaRPr lang="fr-FR" sz="1050" b="1" dirty="0"/>
            </a:p>
          </p:txBody>
        </p:sp>
      </p:grpSp>
      <p:grpSp>
        <p:nvGrpSpPr>
          <p:cNvPr id="33" name="Groupe 32"/>
          <p:cNvGrpSpPr/>
          <p:nvPr/>
        </p:nvGrpSpPr>
        <p:grpSpPr>
          <a:xfrm>
            <a:off x="1558488" y="5377215"/>
            <a:ext cx="1563608" cy="588206"/>
            <a:chOff x="1126724" y="4797475"/>
            <a:chExt cx="1563608" cy="588206"/>
          </a:xfrm>
        </p:grpSpPr>
        <p:sp>
          <p:nvSpPr>
            <p:cNvPr id="34" name="Flèche droite 33"/>
            <p:cNvSpPr/>
            <p:nvPr/>
          </p:nvSpPr>
          <p:spPr>
            <a:xfrm>
              <a:off x="1573441" y="4797475"/>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26724" y="4924016"/>
              <a:ext cx="1563608" cy="461665"/>
            </a:xfrm>
            <a:prstGeom prst="rect">
              <a:avLst/>
            </a:prstGeom>
            <a:noFill/>
          </p:spPr>
          <p:txBody>
            <a:bodyPr wrap="square" rtlCol="0">
              <a:spAutoFit/>
            </a:bodyPr>
            <a:lstStyle/>
            <a:p>
              <a:pPr algn="ctr"/>
              <a:r>
                <a:rPr lang="fr-FR" sz="1200" b="1" dirty="0" smtClean="0"/>
                <a:t>Communication </a:t>
              </a:r>
              <a:br>
                <a:rPr lang="fr-FR" sz="1200" b="1" dirty="0" smtClean="0"/>
              </a:br>
              <a:r>
                <a:rPr lang="fr-FR" sz="1200" b="1" dirty="0" smtClean="0"/>
                <a:t>SPI</a:t>
              </a:r>
              <a:endParaRPr lang="fr-FR" sz="1200" b="1" dirty="0"/>
            </a:p>
          </p:txBody>
        </p:sp>
      </p:grpSp>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413" y="2347184"/>
            <a:ext cx="787661" cy="787661"/>
          </a:xfrm>
          <a:prstGeom prst="rect">
            <a:avLst/>
          </a:prstGeom>
          <a:ln>
            <a:noFill/>
          </a:ln>
          <a:effectLst>
            <a:outerShdw blurRad="292100" dist="139700" dir="2700000" algn="tl" rotWithShape="0">
              <a:srgbClr val="333333">
                <a:alpha val="65000"/>
              </a:srgbClr>
            </a:outerShdw>
          </a:effectLst>
        </p:spPr>
      </p:pic>
      <p:sp>
        <p:nvSpPr>
          <p:cNvPr id="37" name="ZoneTexte 36"/>
          <p:cNvSpPr txBox="1"/>
          <p:nvPr/>
        </p:nvSpPr>
        <p:spPr>
          <a:xfrm>
            <a:off x="7090835" y="2639674"/>
            <a:ext cx="1563608" cy="461665"/>
          </a:xfrm>
          <a:prstGeom prst="rect">
            <a:avLst/>
          </a:prstGeom>
          <a:noFill/>
        </p:spPr>
        <p:txBody>
          <a:bodyPr wrap="square" rtlCol="0">
            <a:spAutoFit/>
          </a:bodyPr>
          <a:lstStyle/>
          <a:p>
            <a:pPr algn="ctr"/>
            <a:r>
              <a:rPr lang="fr-FR" sz="1200" b="1" dirty="0" smtClean="0"/>
              <a:t>Communication</a:t>
            </a:r>
            <a:br>
              <a:rPr lang="fr-FR" sz="1200" b="1" dirty="0" smtClean="0"/>
            </a:br>
            <a:r>
              <a:rPr lang="fr-FR" sz="1200" b="1" dirty="0" smtClean="0"/>
              <a:t> SPI</a:t>
            </a:r>
            <a:endParaRPr lang="fr-FR" sz="1200" b="1" dirty="0"/>
          </a:p>
        </p:txBody>
      </p:sp>
      <p:sp>
        <p:nvSpPr>
          <p:cNvPr id="38" name="ZoneTexte 37"/>
          <p:cNvSpPr txBox="1"/>
          <p:nvPr/>
        </p:nvSpPr>
        <p:spPr>
          <a:xfrm>
            <a:off x="9427002" y="3158093"/>
            <a:ext cx="1440160" cy="415498"/>
          </a:xfrm>
          <a:prstGeom prst="rect">
            <a:avLst/>
          </a:prstGeom>
          <a:noFill/>
        </p:spPr>
        <p:txBody>
          <a:bodyPr wrap="square" rtlCol="0">
            <a:spAutoFit/>
          </a:bodyPr>
          <a:lstStyle/>
          <a:p>
            <a:pPr algn="ctr"/>
            <a:r>
              <a:rPr lang="fr-FR" sz="1050" b="1" dirty="0" smtClean="0"/>
              <a:t>Module mémoire</a:t>
            </a:r>
            <a:br>
              <a:rPr lang="fr-FR" sz="1050" b="1" dirty="0" smtClean="0"/>
            </a:br>
            <a:r>
              <a:rPr lang="fr-FR" sz="1050" b="1" dirty="0" smtClean="0"/>
              <a:t>type FIFO</a:t>
            </a:r>
            <a:endParaRPr lang="fr-FR" sz="1050" b="1" dirty="0"/>
          </a:p>
        </p:txBody>
      </p:sp>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0481" y="5224903"/>
            <a:ext cx="1039240" cy="4988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0" name="ZoneTexte 39"/>
          <p:cNvSpPr txBox="1"/>
          <p:nvPr/>
        </p:nvSpPr>
        <p:spPr>
          <a:xfrm>
            <a:off x="3326139" y="2666103"/>
            <a:ext cx="1563608" cy="276999"/>
          </a:xfrm>
          <a:prstGeom prst="rect">
            <a:avLst/>
          </a:prstGeom>
          <a:noFill/>
        </p:spPr>
        <p:txBody>
          <a:bodyPr wrap="square" rtlCol="0">
            <a:spAutoFit/>
          </a:bodyPr>
          <a:lstStyle/>
          <a:p>
            <a:pPr algn="ctr"/>
            <a:r>
              <a:rPr lang="fr-FR" sz="1200" b="1" dirty="0" smtClean="0"/>
              <a:t>Tension 0-3.3V</a:t>
            </a:r>
            <a:endParaRPr lang="fr-FR" sz="1200" b="1" dirty="0"/>
          </a:p>
        </p:txBody>
      </p:sp>
      <p:sp>
        <p:nvSpPr>
          <p:cNvPr id="41" name="ZoneTexte 40"/>
          <p:cNvSpPr txBox="1"/>
          <p:nvPr/>
        </p:nvSpPr>
        <p:spPr>
          <a:xfrm>
            <a:off x="5379067" y="5748023"/>
            <a:ext cx="1670451" cy="415498"/>
          </a:xfrm>
          <a:prstGeom prst="rect">
            <a:avLst/>
          </a:prstGeom>
          <a:noFill/>
        </p:spPr>
        <p:txBody>
          <a:bodyPr wrap="square" rtlCol="0">
            <a:spAutoFit/>
          </a:bodyPr>
          <a:lstStyle/>
          <a:p>
            <a:pPr algn="ctr"/>
            <a:r>
              <a:rPr lang="fr-FR" sz="1050" b="1" dirty="0" smtClean="0"/>
              <a:t>Fonction </a:t>
            </a:r>
            <a:br>
              <a:rPr lang="fr-FR" sz="1050" b="1" dirty="0" smtClean="0"/>
            </a:br>
            <a:r>
              <a:rPr lang="fr-FR" sz="1050" b="1" dirty="0" smtClean="0"/>
              <a:t>USB</a:t>
            </a:r>
            <a:endParaRPr lang="fr-FR" sz="1050" b="1" dirty="0"/>
          </a:p>
        </p:txBody>
      </p:sp>
      <p:sp>
        <p:nvSpPr>
          <p:cNvPr id="42" name="ZoneTexte 41"/>
          <p:cNvSpPr txBox="1"/>
          <p:nvPr/>
        </p:nvSpPr>
        <p:spPr>
          <a:xfrm>
            <a:off x="53858" y="2473318"/>
            <a:ext cx="1563608" cy="276999"/>
          </a:xfrm>
          <a:prstGeom prst="rect">
            <a:avLst/>
          </a:prstGeom>
          <a:noFill/>
        </p:spPr>
        <p:txBody>
          <a:bodyPr wrap="square" rtlCol="0">
            <a:spAutoFit/>
          </a:bodyPr>
          <a:lstStyle/>
          <a:p>
            <a:pPr algn="ctr"/>
            <a:r>
              <a:rPr lang="fr-FR" sz="1200" b="1" dirty="0" smtClean="0"/>
              <a:t>Capteurs utilisés</a:t>
            </a:r>
            <a:endParaRPr lang="fr-FR" sz="1200" b="1" dirty="0"/>
          </a:p>
        </p:txBody>
      </p:sp>
      <p:sp>
        <p:nvSpPr>
          <p:cNvPr id="43" name="Flèche droite 42"/>
          <p:cNvSpPr/>
          <p:nvPr/>
        </p:nvSpPr>
        <p:spPr>
          <a:xfrm>
            <a:off x="7637964" y="3103626"/>
            <a:ext cx="708151" cy="1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756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Conversion numérique </a:t>
            </a:r>
            <a:r>
              <a:rPr lang="fr-FR" dirty="0" smtClean="0"/>
              <a:t>analogique</a:t>
            </a:r>
            <a:endParaRPr lang="fr-FR" dirty="0"/>
          </a:p>
        </p:txBody>
      </p:sp>
      <p:sp>
        <p:nvSpPr>
          <p:cNvPr id="3" name="Espace réservé du contenu 2"/>
          <p:cNvSpPr>
            <a:spLocks noGrp="1"/>
          </p:cNvSpPr>
          <p:nvPr>
            <p:ph idx="1"/>
          </p:nvPr>
        </p:nvSpPr>
        <p:spPr>
          <a:xfrm>
            <a:off x="677334" y="2160589"/>
            <a:ext cx="9091074" cy="3880773"/>
          </a:xfrm>
        </p:spPr>
        <p:txBody>
          <a:bodyPr/>
          <a:lstStyle/>
          <a:p>
            <a:pPr>
              <a:buFont typeface="Wingdings" panose="05000000000000000000" pitchFamily="2" charset="2"/>
              <a:buChar char="q"/>
            </a:pPr>
            <a:r>
              <a:rPr lang="fr-FR" dirty="0"/>
              <a:t>Echantillonnage et conversion </a:t>
            </a:r>
            <a:r>
              <a:rPr lang="fr-FR" dirty="0" smtClean="0"/>
              <a:t>A</a:t>
            </a:r>
            <a:r>
              <a:rPr lang="fr-FR" dirty="0" smtClean="0"/>
              <a:t>nalogique-Numérique</a:t>
            </a:r>
            <a:r>
              <a:rPr lang="fr-FR" dirty="0" smtClean="0"/>
              <a:t> </a:t>
            </a:r>
            <a:r>
              <a:rPr lang="fr-FR" dirty="0"/>
              <a:t>réalisés par microcontrôleur</a:t>
            </a:r>
          </a:p>
          <a:p>
            <a:pPr>
              <a:buFont typeface="Wingdings" panose="05000000000000000000" pitchFamily="2" charset="2"/>
              <a:buChar char="q"/>
            </a:pPr>
            <a:r>
              <a:rPr lang="fr-FR" dirty="0"/>
              <a:t>Fréquence de conversion </a:t>
            </a:r>
            <a:r>
              <a:rPr lang="fr-FR" dirty="0" smtClean="0"/>
              <a:t>&gt; 500KHz</a:t>
            </a:r>
            <a:endParaRPr lang="fr-FR" dirty="0"/>
          </a:p>
          <a:p>
            <a:pPr>
              <a:buFont typeface="Wingdings" panose="05000000000000000000" pitchFamily="2" charset="2"/>
              <a:buChar char="q"/>
            </a:pPr>
            <a:r>
              <a:rPr lang="fr-FR" dirty="0"/>
              <a:t>Module de communication SPI</a:t>
            </a:r>
          </a:p>
          <a:p>
            <a:pPr marL="285750" indent="-285750">
              <a:buFont typeface="Arial" panose="020B0604020202020204" pitchFamily="34" charset="0"/>
              <a:buChar char="•"/>
            </a:pPr>
            <a:endParaRPr lang="fr-FR" dirty="0"/>
          </a:p>
          <a:p>
            <a:pPr>
              <a:buFont typeface="Wingdings" panose="05000000000000000000" pitchFamily="2" charset="2"/>
              <a:buChar char="Ø"/>
            </a:pPr>
            <a:r>
              <a:rPr lang="fr-FR" dirty="0" smtClean="0">
                <a:sym typeface="Wingdings" panose="05000000000000000000" pitchFamily="2" charset="2"/>
              </a:rPr>
              <a:t> Choix du composant PIC32FJ06GS101A, High Speed PWM and ADC, Microchip</a:t>
            </a:r>
          </a:p>
          <a:p>
            <a:pPr lvl="1">
              <a:buFont typeface="Arial" panose="020B0604020202020204" pitchFamily="34" charset="0"/>
              <a:buChar char="•"/>
            </a:pPr>
            <a:r>
              <a:rPr lang="fr-FR" dirty="0" smtClean="0">
                <a:sym typeface="Wingdings" panose="05000000000000000000" pitchFamily="2" charset="2"/>
              </a:rPr>
              <a:t>Echantillonnage cadencé par la PWM</a:t>
            </a:r>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pPr/>
              <a:t>9</a:t>
            </a:fld>
            <a:endParaRPr lang="en-US" dirty="0"/>
          </a:p>
        </p:txBody>
      </p:sp>
    </p:spTree>
    <p:extLst>
      <p:ext uri="{BB962C8B-B14F-4D97-AF65-F5344CB8AC3E}">
        <p14:creationId xmlns:p14="http://schemas.microsoft.com/office/powerpoint/2010/main" val="28896100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3"/>
</p:tagLst>
</file>

<file path=ppt/tags/tag2.xml><?xml version="1.0" encoding="utf-8"?>
<p:tagLst xmlns:a="http://schemas.openxmlformats.org/drawingml/2006/main" xmlns:r="http://schemas.openxmlformats.org/officeDocument/2006/relationships" xmlns:p="http://schemas.openxmlformats.org/presentationml/2006/main">
  <p:tag name="TIMING" val="|14|5.5|12.1|22.5|15.9|18|10.6|29.4|10.1"/>
</p:tagLst>
</file>

<file path=ppt/theme/theme1.xml><?xml version="1.0" encoding="utf-8"?>
<a:theme xmlns:a="http://schemas.openxmlformats.org/drawingml/2006/main" name="Facet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TechComputer">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472324-6816-447D-A73C-4FA00160D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1032</Words>
  <Application>Microsoft Office PowerPoint</Application>
  <PresentationFormat>Grand écran</PresentationFormat>
  <Paragraphs>337</Paragraphs>
  <Slides>30</Slides>
  <Notes>0</Notes>
  <HiddenSlides>8</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Microsoft YaHei</vt:lpstr>
      <vt:lpstr>Arial</vt:lpstr>
      <vt:lpstr>Candara</vt:lpstr>
      <vt:lpstr>Trebuchet MS</vt:lpstr>
      <vt:lpstr>Wingdings</vt:lpstr>
      <vt:lpstr>Wingdings 3</vt:lpstr>
      <vt:lpstr>Facette</vt:lpstr>
      <vt:lpstr>Acquisition Rapide Multivoies</vt:lpstr>
      <vt:lpstr>Plan</vt:lpstr>
      <vt:lpstr>Présentation du projet</vt:lpstr>
      <vt:lpstr>Cahier des charges et contraintes</vt:lpstr>
      <vt:lpstr>Découpage fonctionnel</vt:lpstr>
      <vt:lpstr>Solution technique retenue</vt:lpstr>
      <vt:lpstr>Adaptation en tension</vt:lpstr>
      <vt:lpstr>Solution technique retenue</vt:lpstr>
      <vt:lpstr>Conversion numérique analogique</vt:lpstr>
      <vt:lpstr>Solution technique retenue</vt:lpstr>
      <vt:lpstr>Gestion des données acquises: </vt:lpstr>
      <vt:lpstr>Solution technique retenue</vt:lpstr>
      <vt:lpstr>Génération d’un fichier de résultat (txt) </vt:lpstr>
      <vt:lpstr>Solution technique retenue</vt:lpstr>
      <vt:lpstr>Lecture et exploitation des données </vt:lpstr>
      <vt:lpstr>WBS</vt:lpstr>
      <vt:lpstr>Exposé des résultats</vt:lpstr>
      <vt:lpstr>Exposé des résultats</vt:lpstr>
      <vt:lpstr>Exposé des résultats</vt:lpstr>
      <vt:lpstr>Avancement et poursuite du projet</vt:lpstr>
      <vt:lpstr>Présentation PowerPoint</vt:lpstr>
      <vt:lpstr> Merci de votre attention  Avez-vous des questions?   </vt:lpstr>
      <vt:lpstr>Contexte du projet</vt:lpstr>
      <vt:lpstr>Cahier des charges</vt:lpstr>
      <vt:lpstr>Schéma fonctionnel</vt:lpstr>
      <vt:lpstr>Solution Technique Retenue </vt:lpstr>
      <vt:lpstr>WBS </vt:lpstr>
      <vt:lpstr>Gantt</vt:lpstr>
      <vt:lpstr>Exposé des résultats</vt:lpstr>
      <vt:lpstr>Continuité du projet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2016-03-10T08:26:46Z</dcterms:created>
  <dcterms:modified xsi:type="dcterms:W3CDTF">2017-01-04T10:35:26Z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