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2"/>
  </p:sldMasterIdLst>
  <p:notesMasterIdLst>
    <p:notesMasterId r:id="rId21"/>
  </p:notesMasterIdLst>
  <p:handoutMasterIdLst>
    <p:handoutMasterId r:id="rId22"/>
  </p:handoutMasterIdLst>
  <p:sldIdLst>
    <p:sldId id="276" r:id="rId3"/>
    <p:sldId id="265" r:id="rId4"/>
    <p:sldId id="278" r:id="rId5"/>
    <p:sldId id="319" r:id="rId6"/>
    <p:sldId id="317" r:id="rId7"/>
    <p:sldId id="323" r:id="rId8"/>
    <p:sldId id="324" r:id="rId9"/>
    <p:sldId id="325" r:id="rId10"/>
    <p:sldId id="326" r:id="rId11"/>
    <p:sldId id="327" r:id="rId12"/>
    <p:sldId id="328" r:id="rId13"/>
    <p:sldId id="321" r:id="rId14"/>
    <p:sldId id="320" r:id="rId15"/>
    <p:sldId id="322" r:id="rId16"/>
    <p:sldId id="329" r:id="rId17"/>
    <p:sldId id="330" r:id="rId18"/>
    <p:sldId id="302" r:id="rId19"/>
    <p:sldId id="29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>
      <p:cViewPr varScale="1">
        <p:scale>
          <a:sx n="88" d="100"/>
          <a:sy n="88" d="100"/>
        </p:scale>
        <p:origin x="509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B48F5-BACC-47D6-A0F7-82FBF9C6BC85}" type="datetimeFigureOut">
              <a:rPr lang="es-ES"/>
              <a:pPr/>
              <a:t>16/11/2016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CAF8E-318A-4EFE-8633-D9E72ABCE0ED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1CD00-5424-4675-AB18-2C419B060449}" type="datetimeFigureOut">
              <a:rPr lang="es-ES"/>
              <a:pPr/>
              <a:t>16/11/2016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2CF44-2B13-41B4-A334-1CDF534EEBBF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B350-E2D4-4DA7-93F0-89CD10DC64AB}" type="datetime1">
              <a:rPr lang="en-US" smtClean="0"/>
              <a:t>11/16/2016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3735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EB94D-096F-454E-8431-D80A90DE80F0}" type="datetime1">
              <a:rPr lang="en-US" smtClean="0"/>
              <a:t>11/16/2016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789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633B-4A58-454B-970E-3B2F850D6028}" type="datetime1">
              <a:rPr lang="en-US" smtClean="0"/>
              <a:t>11/16/2016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4776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4685-DA10-46F7-8B9F-815B4DF180C3}" type="datetime1">
              <a:rPr lang="en-US" smtClean="0"/>
              <a:t>11/16/2016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7076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5796F-297F-4613-9E6D-D7B407BB03BB}" type="datetime1">
              <a:rPr lang="en-US" smtClean="0"/>
              <a:t>11/16/2016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9250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16288-51D9-4185-9E5A-3B15C42C9E93}" type="datetime1">
              <a:rPr lang="en-US" smtClean="0"/>
              <a:t>11/16/2016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2558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C36A-100C-4373-9277-090087703B3E}" type="datetime1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11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C9A-535F-4173-AA45-051B95C2DE28}" type="datetime1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122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gray">
          <a:xfrm>
            <a:off x="-1588" y="1556792"/>
            <a:ext cx="12188952" cy="468052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black">
          <a:xfrm>
            <a:off x="-1588" y="1916832"/>
            <a:ext cx="12188952" cy="3798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91344" y="2341246"/>
            <a:ext cx="9217024" cy="2095872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191344" y="4670283"/>
            <a:ext cx="9217024" cy="716488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9601300" y="2341246"/>
            <a:ext cx="2399356" cy="3045525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117" y="781721"/>
            <a:ext cx="2271455" cy="66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3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65B7A-A5E1-4629-8B71-3C61136E066F}" type="datetime1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2CB96-37B7-4C84-BFC7-994D6FB5F467}" type="datetime1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04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56976-A76E-4D22-9F07-02B7A645ABFD}" type="datetime1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83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A823-FA57-4DA2-A18D-6610E94B4B95}" type="datetime1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54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71-F455-4223-AAA0-D93618995969}" type="datetime1">
              <a:rPr lang="en-US" smtClean="0"/>
              <a:t>11/16/2016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55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488-AAD4-453E-A24B-FDFD33A3E91A}" type="datetime1">
              <a:rPr lang="en-US" smtClean="0"/>
              <a:t>11/16/2016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806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F4770-2B48-464F-98E0-5FABAB7ED6D3}" type="datetime1">
              <a:rPr lang="en-US" smtClean="0"/>
              <a:t>11/16/2016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31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B3A6E-A198-4F08-8CB4-715ABEAAAEBD}" type="datetime1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612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D2073-8835-41BD-A5CA-69D969E79521}" type="datetime1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6455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DE667-2F69-4932-86AE-AF16913455F5}" type="datetime1">
              <a:rPr lang="en-US" smtClean="0"/>
              <a:t>11/16/2016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909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56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Acquisition Rapide Multivoies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sz="2200" dirty="0" smtClean="0"/>
              <a:t>P16A01 </a:t>
            </a:r>
            <a:r>
              <a:rPr lang="fr-FR" sz="2200" cap="all" dirty="0" smtClean="0"/>
              <a:t>: Revue D’avancement – 09/11//16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1900" b="1" dirty="0" smtClean="0"/>
              <a:t>Christopher Brière </a:t>
            </a:r>
            <a:r>
              <a:rPr lang="fr-FR" sz="1900" dirty="0" smtClean="0"/>
              <a:t>– </a:t>
            </a:r>
            <a:r>
              <a:rPr lang="fr-FR" sz="1900" b="1" dirty="0" smtClean="0"/>
              <a:t>Pierre Flodrops</a:t>
            </a:r>
            <a:endParaRPr lang="fr-FR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9336360" y="2129032"/>
            <a:ext cx="2808312" cy="3045525"/>
          </a:xfrm>
        </p:spPr>
        <p:txBody>
          <a:bodyPr>
            <a:noAutofit/>
          </a:bodyPr>
          <a:lstStyle/>
          <a:p>
            <a:r>
              <a:rPr lang="fr-FR" sz="2200" dirty="0" smtClean="0"/>
              <a:t>Client et</a:t>
            </a:r>
            <a:br>
              <a:rPr lang="fr-FR" sz="2200" dirty="0" smtClean="0"/>
            </a:br>
            <a:r>
              <a:rPr lang="fr-FR" sz="2200" dirty="0" smtClean="0"/>
              <a:t>Tuteur technique:</a:t>
            </a:r>
            <a:r>
              <a:rPr lang="fr-FR" sz="2200" smtClean="0"/>
              <a:t/>
            </a:r>
            <a:br>
              <a:rPr lang="fr-FR" sz="2200" smtClean="0"/>
            </a:br>
            <a:r>
              <a:rPr lang="fr-FR" sz="2200" b="1" smtClean="0"/>
              <a:t>M </a:t>
            </a:r>
            <a:r>
              <a:rPr lang="fr-FR" sz="2200" b="1" dirty="0" smtClean="0"/>
              <a:t>Pasquier </a:t>
            </a:r>
            <a:br>
              <a:rPr lang="fr-FR" sz="2200" b="1" dirty="0" smtClean="0"/>
            </a:br>
            <a:r>
              <a:rPr lang="fr-FR" sz="2200" b="1" dirty="0" smtClean="0"/>
              <a:t>(Polytech)</a:t>
            </a:r>
          </a:p>
          <a:p>
            <a:r>
              <a:rPr lang="fr-FR" sz="2200" dirty="0" smtClean="0"/>
              <a:t>Tutrice Industrielle:</a:t>
            </a:r>
            <a:br>
              <a:rPr lang="fr-FR" sz="2200" dirty="0" smtClean="0"/>
            </a:br>
            <a:r>
              <a:rPr lang="fr-FR" sz="2200" b="1" dirty="0" smtClean="0"/>
              <a:t>Mme </a:t>
            </a:r>
            <a:r>
              <a:rPr lang="fr-FR" sz="2200" b="1" dirty="0" err="1" smtClean="0"/>
              <a:t>Goi</a:t>
            </a:r>
            <a:endParaRPr lang="fr-FR" sz="2200" b="1" dirty="0" smtClean="0"/>
          </a:p>
        </p:txBody>
      </p:sp>
      <p:sp>
        <p:nvSpPr>
          <p:cNvPr id="6" name="Sous-titre 2"/>
          <p:cNvSpPr txBox="1">
            <a:spLocks/>
          </p:cNvSpPr>
          <p:nvPr/>
        </p:nvSpPr>
        <p:spPr bwMode="white">
          <a:xfrm>
            <a:off x="3057531" y="5911997"/>
            <a:ext cx="6480720" cy="28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 dirty="0" smtClean="0"/>
              <a:t>Polytech Clermont-Ferrand – Génie Electrique : Projet Industriel 2016-2017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290068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en tension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152236" y="1890550"/>
            <a:ext cx="3287424" cy="1348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33" dirty="0"/>
              <a:t>Isolation A</a:t>
            </a:r>
          </a:p>
          <a:p>
            <a:pPr marL="259232" indent="-259232">
              <a:buFont typeface="Arial" panose="020B0604020202020204" pitchFamily="34" charset="0"/>
              <a:buChar char="•"/>
            </a:pPr>
            <a:r>
              <a:rPr lang="fr-FR" sz="1633" dirty="0"/>
              <a:t>Bande passante étendue ( &gt;1MHz)</a:t>
            </a:r>
          </a:p>
          <a:p>
            <a:pPr marL="259232" indent="-259232">
              <a:buFont typeface="Arial" panose="020B0604020202020204" pitchFamily="34" charset="0"/>
              <a:buChar char="•"/>
            </a:pPr>
            <a:r>
              <a:rPr lang="fr-FR" sz="1633" dirty="0"/>
              <a:t>Permet d’amplifier le signal</a:t>
            </a:r>
          </a:p>
          <a:p>
            <a:pPr marL="259232" indent="-259232">
              <a:buFont typeface="Arial" panose="020B0604020202020204" pitchFamily="34" charset="0"/>
              <a:buChar char="•"/>
            </a:pPr>
            <a:r>
              <a:rPr lang="fr-FR" sz="1633" dirty="0"/>
              <a:t>Montage à 3$ / carte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346353" y="1890551"/>
            <a:ext cx="3693412" cy="1348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33" dirty="0"/>
              <a:t>Isolation B</a:t>
            </a:r>
          </a:p>
          <a:p>
            <a:pPr marL="259232" indent="-259232">
              <a:buFont typeface="Arial" panose="020B0604020202020204" pitchFamily="34" charset="0"/>
              <a:buChar char="•"/>
            </a:pPr>
            <a:r>
              <a:rPr lang="fr-FR" sz="1633" dirty="0"/>
              <a:t>Simple à mettre en place</a:t>
            </a:r>
          </a:p>
          <a:p>
            <a:pPr marL="259232" indent="-259232">
              <a:buFont typeface="Arial" panose="020B0604020202020204" pitchFamily="34" charset="0"/>
              <a:buChar char="•"/>
            </a:pPr>
            <a:r>
              <a:rPr lang="fr-FR" sz="1633" dirty="0"/>
              <a:t>Bande passante coûteuse ( 10 $/unité pour seulement 200 kHz, +100 $/unité pour 50 MHz)</a:t>
            </a:r>
          </a:p>
        </p:txBody>
      </p:sp>
    </p:spTree>
    <p:extLst>
      <p:ext uri="{BB962C8B-B14F-4D97-AF65-F5344CB8AC3E}">
        <p14:creationId xmlns:p14="http://schemas.microsoft.com/office/powerpoint/2010/main" val="254368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9930" y="389235"/>
            <a:ext cx="7887528" cy="1325563"/>
          </a:xfrm>
        </p:spPr>
        <p:txBody>
          <a:bodyPr>
            <a:normAutofit/>
          </a:bodyPr>
          <a:lstStyle/>
          <a:p>
            <a:r>
              <a:rPr lang="fr-FR" sz="3302" dirty="0"/>
              <a:t>Adaptation en tension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944854" y="1939755"/>
            <a:ext cx="4330413" cy="511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722" dirty="0"/>
              <a:t>Configurations possibles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985738" y="3022854"/>
            <a:ext cx="1996489" cy="899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33" dirty="0"/>
              <a:t>Montage</a:t>
            </a:r>
          </a:p>
          <a:p>
            <a:pPr algn="ctr"/>
            <a:r>
              <a:rPr lang="fr-FR" sz="1633" dirty="0"/>
              <a:t>Amplification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6624878" y="3022854"/>
            <a:ext cx="1996489" cy="899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33" dirty="0"/>
              <a:t>Isolation A</a:t>
            </a:r>
          </a:p>
        </p:txBody>
      </p:sp>
      <p:sp>
        <p:nvSpPr>
          <p:cNvPr id="7" name="Rectangle 6"/>
          <p:cNvSpPr/>
          <p:nvPr/>
        </p:nvSpPr>
        <p:spPr>
          <a:xfrm>
            <a:off x="2985738" y="4581147"/>
            <a:ext cx="1996489" cy="899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33" dirty="0"/>
              <a:t>Isolation B</a:t>
            </a:r>
          </a:p>
        </p:txBody>
      </p:sp>
      <p:sp>
        <p:nvSpPr>
          <p:cNvPr id="8" name="Rectangle 7"/>
          <p:cNvSpPr/>
          <p:nvPr/>
        </p:nvSpPr>
        <p:spPr>
          <a:xfrm>
            <a:off x="6624878" y="4581147"/>
            <a:ext cx="1996489" cy="899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33" dirty="0"/>
              <a:t>Montage</a:t>
            </a:r>
          </a:p>
          <a:p>
            <a:pPr algn="ctr"/>
            <a:r>
              <a:rPr lang="fr-FR" sz="1633" dirty="0"/>
              <a:t>Amplification</a:t>
            </a:r>
          </a:p>
        </p:txBody>
      </p:sp>
      <p:cxnSp>
        <p:nvCxnSpPr>
          <p:cNvPr id="10" name="Connecteur droit avec flèche 9"/>
          <p:cNvCxnSpPr>
            <a:stCxn id="5" idx="3"/>
            <a:endCxn id="6" idx="1"/>
          </p:cNvCxnSpPr>
          <p:nvPr/>
        </p:nvCxnSpPr>
        <p:spPr>
          <a:xfrm>
            <a:off x="4982227" y="3472767"/>
            <a:ext cx="16426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6" idx="3"/>
          </p:cNvCxnSpPr>
          <p:nvPr/>
        </p:nvCxnSpPr>
        <p:spPr>
          <a:xfrm>
            <a:off x="8621367" y="3472767"/>
            <a:ext cx="8318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8" idx="3"/>
          </p:cNvCxnSpPr>
          <p:nvPr/>
        </p:nvCxnSpPr>
        <p:spPr>
          <a:xfrm flipV="1">
            <a:off x="8621367" y="5019342"/>
            <a:ext cx="859990" cy="11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7" idx="3"/>
            <a:endCxn id="8" idx="1"/>
          </p:cNvCxnSpPr>
          <p:nvPr/>
        </p:nvCxnSpPr>
        <p:spPr>
          <a:xfrm>
            <a:off x="4982227" y="5031060"/>
            <a:ext cx="16426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endCxn id="5" idx="1"/>
          </p:cNvCxnSpPr>
          <p:nvPr/>
        </p:nvCxnSpPr>
        <p:spPr>
          <a:xfrm>
            <a:off x="2166297" y="3472767"/>
            <a:ext cx="8194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endCxn id="7" idx="1"/>
          </p:cNvCxnSpPr>
          <p:nvPr/>
        </p:nvCxnSpPr>
        <p:spPr>
          <a:xfrm>
            <a:off x="2166297" y="5031060"/>
            <a:ext cx="8194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2166297" y="3022854"/>
            <a:ext cx="819441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33" dirty="0"/>
              <a:t>VCAP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166297" y="4581145"/>
            <a:ext cx="819441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33" dirty="0"/>
              <a:t>VCAP</a:t>
            </a:r>
          </a:p>
        </p:txBody>
      </p:sp>
    </p:spTree>
    <p:extLst>
      <p:ext uri="{BB962C8B-B14F-4D97-AF65-F5344CB8AC3E}">
        <p14:creationId xmlns:p14="http://schemas.microsoft.com/office/powerpoint/2010/main" val="7128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654932"/>
            <a:ext cx="8596668" cy="1320800"/>
          </a:xfrm>
        </p:spPr>
        <p:txBody>
          <a:bodyPr/>
          <a:lstStyle/>
          <a:p>
            <a:r>
              <a:rPr lang="fr-FR" dirty="0" smtClean="0"/>
              <a:t>Sous-Traitance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90663" y="6086694"/>
            <a:ext cx="683339" cy="365125"/>
          </a:xfrm>
        </p:spPr>
        <p:txBody>
          <a:bodyPr/>
          <a:lstStyle/>
          <a:p>
            <a:fld id="{E31375A4-56A4-47D6-9801-1991572033F7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008026"/>
              </p:ext>
            </p:extLst>
          </p:nvPr>
        </p:nvGraphicFramePr>
        <p:xfrm>
          <a:off x="839416" y="1844824"/>
          <a:ext cx="9687746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3327">
                  <a:extLst>
                    <a:ext uri="{9D8B030D-6E8A-4147-A177-3AD203B41FA5}">
                      <a16:colId xmlns:a16="http://schemas.microsoft.com/office/drawing/2014/main" val="3244615234"/>
                    </a:ext>
                  </a:extLst>
                </a:gridCol>
                <a:gridCol w="1154138">
                  <a:extLst>
                    <a:ext uri="{9D8B030D-6E8A-4147-A177-3AD203B41FA5}">
                      <a16:colId xmlns:a16="http://schemas.microsoft.com/office/drawing/2014/main" val="2110530850"/>
                    </a:ext>
                  </a:extLst>
                </a:gridCol>
                <a:gridCol w="2520281">
                  <a:extLst>
                    <a:ext uri="{9D8B030D-6E8A-4147-A177-3AD203B41FA5}">
                      <a16:colId xmlns:a16="http://schemas.microsoft.com/office/drawing/2014/main" val="2937674818"/>
                    </a:ext>
                  </a:extLst>
                </a:gridCol>
              </a:tblGrid>
              <a:tr h="14267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Scénarios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Itération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Avancement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2168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Créer emprunte fiche BNC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Terminé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3789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Compléter schéma électronique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Terminé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516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Routage du schéma électronique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Terminé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5466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Support Wiki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Terminé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65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Vérification du fonctionnement d’un composant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Terminé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2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Création d’une carte électronique (schéma et routage)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En</a:t>
                      </a:r>
                      <a:r>
                        <a:rPr lang="fr-FR" baseline="0" dirty="0" smtClean="0"/>
                        <a:t> cours</a:t>
                      </a:r>
                      <a:endParaRPr lang="fr-FR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1448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Compléter schéma carte fille et faire</a:t>
                      </a:r>
                      <a:r>
                        <a:rPr lang="fr-FR" baseline="0" dirty="0" smtClean="0"/>
                        <a:t> le routage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En cours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2684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824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516278"/>
            <a:ext cx="8596668" cy="1320800"/>
          </a:xfrm>
        </p:spPr>
        <p:txBody>
          <a:bodyPr/>
          <a:lstStyle/>
          <a:p>
            <a:r>
              <a:rPr lang="fr-FR" dirty="0" smtClean="0"/>
              <a:t>WBS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3" y="1268760"/>
            <a:ext cx="10957353" cy="4595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8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Gantt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340768"/>
            <a:ext cx="11856640" cy="4464496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83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Livrables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69275" y="1628800"/>
            <a:ext cx="4185623" cy="576262"/>
          </a:xfrm>
        </p:spPr>
        <p:txBody>
          <a:bodyPr/>
          <a:lstStyle/>
          <a:p>
            <a:pPr algn="ctr"/>
            <a:r>
              <a:rPr lang="fr-FR" u="sng" dirty="0" smtClean="0"/>
              <a:t>Livrables prévus</a:t>
            </a:r>
            <a:endParaRPr lang="fr-FR" u="sng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5117" y="2287090"/>
            <a:ext cx="4185623" cy="330411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fr-FR" dirty="0"/>
              <a:t>Cartes filles d’adaptation en tension de chacun des </a:t>
            </a:r>
            <a:r>
              <a:rPr lang="fr-FR" dirty="0" smtClean="0"/>
              <a:t>capteurs:</a:t>
            </a:r>
            <a:br>
              <a:rPr lang="fr-FR" dirty="0" smtClean="0"/>
            </a:br>
            <a:r>
              <a:rPr lang="fr-FR" b="1" dirty="0" smtClean="0"/>
              <a:t>avant le 09/11/2016</a:t>
            </a:r>
          </a:p>
          <a:p>
            <a:r>
              <a:rPr lang="fr-FR" dirty="0"/>
              <a:t>Module d’acquisition et de conversion générique à tous les capteurs </a:t>
            </a:r>
            <a:r>
              <a:rPr lang="fr-FR" dirty="0" smtClean="0"/>
              <a:t>utilisés:</a:t>
            </a:r>
            <a:br>
              <a:rPr lang="fr-FR" dirty="0" smtClean="0"/>
            </a:br>
            <a:r>
              <a:rPr lang="fr-FR" b="1" dirty="0" smtClean="0"/>
              <a:t>pour le 09/11/2016</a:t>
            </a:r>
          </a:p>
          <a:p>
            <a:r>
              <a:rPr lang="fr-FR" dirty="0"/>
              <a:t>Carte mère responsable de la gestion de toutes les acquisitions </a:t>
            </a:r>
            <a:r>
              <a:rPr lang="fr-FR" dirty="0" smtClean="0"/>
              <a:t>réalisées:</a:t>
            </a:r>
            <a:br>
              <a:rPr lang="fr-FR" dirty="0" smtClean="0"/>
            </a:br>
            <a:r>
              <a:rPr lang="fr-FR" b="1" dirty="0" smtClean="0"/>
              <a:t>pour fin décembre 2016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88383" y="1628800"/>
            <a:ext cx="4185618" cy="576262"/>
          </a:xfrm>
        </p:spPr>
        <p:txBody>
          <a:bodyPr/>
          <a:lstStyle/>
          <a:p>
            <a:pPr algn="ctr"/>
            <a:r>
              <a:rPr lang="fr-FR" u="sng" dirty="0" smtClean="0"/>
              <a:t>Livrables aujourd’hui</a:t>
            </a:r>
            <a:endParaRPr lang="fr-FR" u="sng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88384" y="2297953"/>
            <a:ext cx="4185617" cy="330411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FR" sz="1700" dirty="0">
                <a:solidFill>
                  <a:srgbClr val="FF0000"/>
                </a:solidFill>
              </a:rPr>
              <a:t>Cartes filles d’adaptation en tension de chacun des </a:t>
            </a:r>
            <a:r>
              <a:rPr lang="fr-FR" sz="1700" dirty="0" smtClean="0">
                <a:solidFill>
                  <a:srgbClr val="FF0000"/>
                </a:solidFill>
              </a:rPr>
              <a:t>capteurs</a:t>
            </a:r>
            <a:br>
              <a:rPr lang="fr-FR" sz="1700" dirty="0" smtClean="0">
                <a:solidFill>
                  <a:srgbClr val="FF0000"/>
                </a:solidFill>
              </a:rPr>
            </a:br>
            <a:endParaRPr lang="fr-FR" sz="1700" dirty="0">
              <a:solidFill>
                <a:srgbClr val="FF0000"/>
              </a:solidFill>
            </a:endParaRPr>
          </a:p>
          <a:p>
            <a:r>
              <a:rPr lang="fr-FR" sz="1700" dirty="0" smtClean="0">
                <a:solidFill>
                  <a:srgbClr val="00B050"/>
                </a:solidFill>
              </a:rPr>
              <a:t>Module </a:t>
            </a:r>
            <a:r>
              <a:rPr lang="fr-FR" sz="1700" dirty="0">
                <a:solidFill>
                  <a:srgbClr val="00B050"/>
                </a:solidFill>
              </a:rPr>
              <a:t>d’acquisition et de conversion générique à tous les capteurs </a:t>
            </a:r>
            <a:r>
              <a:rPr lang="fr-FR" sz="1700" dirty="0" smtClean="0">
                <a:solidFill>
                  <a:srgbClr val="00B050"/>
                </a:solidFill>
              </a:rPr>
              <a:t>utilisés</a:t>
            </a:r>
            <a:br>
              <a:rPr lang="fr-FR" sz="1700" dirty="0" smtClean="0">
                <a:solidFill>
                  <a:srgbClr val="00B050"/>
                </a:solidFill>
              </a:rPr>
            </a:br>
            <a:endParaRPr lang="fr-FR" sz="1700" dirty="0" smtClean="0">
              <a:solidFill>
                <a:srgbClr val="00B050"/>
              </a:solidFill>
            </a:endParaRPr>
          </a:p>
          <a:p>
            <a:r>
              <a:rPr lang="fr-FR" sz="1700" dirty="0" smtClean="0">
                <a:solidFill>
                  <a:srgbClr val="EEB500"/>
                </a:solidFill>
              </a:rPr>
              <a:t>Carte </a:t>
            </a:r>
            <a:r>
              <a:rPr lang="fr-FR" sz="1700" dirty="0">
                <a:solidFill>
                  <a:srgbClr val="EEB500"/>
                </a:solidFill>
              </a:rPr>
              <a:t>mère responsable de la gestion de toutes les acquisitions </a:t>
            </a:r>
            <a:r>
              <a:rPr lang="fr-FR" sz="1700" dirty="0" smtClean="0">
                <a:solidFill>
                  <a:srgbClr val="EEB500"/>
                </a:solidFill>
              </a:rPr>
              <a:t>réalisées</a:t>
            </a:r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00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Livrables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Cartes filles: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smtClean="0"/>
              <a:t>Réalisation des cartes physiques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smtClean="0"/>
              <a:t>Adaptation en tension pour chaque capteur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smtClean="0"/>
              <a:t>Programme de la mémorisation des valeurs convertie</a:t>
            </a:r>
          </a:p>
          <a:p>
            <a:endParaRPr lang="fr-FR" dirty="0"/>
          </a:p>
          <a:p>
            <a:r>
              <a:rPr lang="fr-FR" dirty="0" smtClean="0"/>
              <a:t>Carte mère: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smtClean="0"/>
              <a:t>Réalisation de la carte physique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smtClean="0"/>
              <a:t>Développement de la couche USB sur microcontrôleur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smtClean="0"/>
              <a:t>Programme du complet microcontrôleur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895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/>
          <p:cNvGrpSpPr/>
          <p:nvPr/>
        </p:nvGrpSpPr>
        <p:grpSpPr>
          <a:xfrm>
            <a:off x="263352" y="1511477"/>
            <a:ext cx="5560490" cy="3416320"/>
            <a:chOff x="319486" y="657802"/>
            <a:chExt cx="5560490" cy="3416320"/>
          </a:xfrm>
        </p:grpSpPr>
        <p:sp>
          <p:nvSpPr>
            <p:cNvPr id="5" name="ZoneTexte 4"/>
            <p:cNvSpPr txBox="1"/>
            <p:nvPr/>
          </p:nvSpPr>
          <p:spPr>
            <a:xfrm>
              <a:off x="319486" y="657802"/>
              <a:ext cx="5560490" cy="3416320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fr-FR" dirty="0"/>
            </a:p>
            <a:p>
              <a:endParaRPr lang="fr-FR" dirty="0"/>
            </a:p>
            <a:p>
              <a:r>
                <a:rPr lang="fr-FR" dirty="0" smtClean="0"/>
                <a:t>Acquisition </a:t>
              </a:r>
              <a:r>
                <a:rPr lang="fr-FR" dirty="0"/>
                <a:t>R</a:t>
              </a:r>
              <a:r>
                <a:rPr lang="fr-FR" dirty="0" smtClean="0"/>
                <a:t>apide Multivoie: Permettre l’observation de plusieurs grandeurs physiques</a:t>
              </a:r>
            </a:p>
            <a:p>
              <a:endParaRPr lang="fr-FR" dirty="0"/>
            </a:p>
            <a:p>
              <a:endParaRPr lang="fr-FR" dirty="0" smtClean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FR" dirty="0" smtClean="0"/>
                <a:t>5 scénarios de sous-traitance réalisé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FR" dirty="0" smtClean="0"/>
                <a:t>2 scénario encore en cours</a:t>
              </a:r>
              <a:endParaRPr lang="fr-FR" dirty="0" smtClean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fr-FR" dirty="0" smtClean="0"/>
                <a:t>Prises de retard (adaptation en tension et acquisition des valeurs issues de capteur)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fr-FR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fr-FR" dirty="0" smtClean="0"/>
            </a:p>
          </p:txBody>
        </p:sp>
        <p:sp>
          <p:nvSpPr>
            <p:cNvPr id="4" name="Rectangle à coins arrondis 3"/>
            <p:cNvSpPr/>
            <p:nvPr/>
          </p:nvSpPr>
          <p:spPr>
            <a:xfrm>
              <a:off x="661270" y="861118"/>
              <a:ext cx="4752528" cy="30589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Projet</a:t>
              </a:r>
              <a:endParaRPr lang="fr-FR" dirty="0">
                <a:solidFill>
                  <a:schemeClr val="bg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722178" y="1919976"/>
              <a:ext cx="4752528" cy="30589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Avancement</a:t>
              </a:r>
              <a:endParaRPr lang="fr-FR" dirty="0">
                <a:solidFill>
                  <a:schemeClr val="bg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6226534" y="1519903"/>
            <a:ext cx="5560490" cy="3416320"/>
            <a:chOff x="319486" y="3140968"/>
            <a:chExt cx="5560490" cy="3416320"/>
          </a:xfrm>
        </p:grpSpPr>
        <p:sp>
          <p:nvSpPr>
            <p:cNvPr id="16" name="ZoneTexte 15"/>
            <p:cNvSpPr txBox="1"/>
            <p:nvPr/>
          </p:nvSpPr>
          <p:spPr>
            <a:xfrm>
              <a:off x="319486" y="3140968"/>
              <a:ext cx="5560490" cy="3416320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fr-FR" dirty="0"/>
            </a:p>
            <a:p>
              <a:endParaRPr lang="fr-FR" dirty="0"/>
            </a:p>
            <a:p>
              <a:r>
                <a:rPr lang="fr-FR" dirty="0" smtClean="0">
                  <a:solidFill>
                    <a:srgbClr val="FF0000"/>
                  </a:solidFill>
                </a:rPr>
                <a:t>	Revue de fin de projet: 14 Décembre 2016</a:t>
              </a:r>
              <a:endParaRPr lang="fr-FR" dirty="0">
                <a:solidFill>
                  <a:srgbClr val="FF0000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fr-FR" dirty="0" smtClean="0"/>
            </a:p>
            <a:p>
              <a:endParaRPr lang="fr-FR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fr-FR" dirty="0" smtClean="0"/>
                <a:t>Validation complète d’une branche de la chaine de conversion (Adaptation, Isolation, Conversion)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fr-FR" dirty="0" smtClean="0"/>
                <a:t>Enregistrement d’une acquisition </a:t>
              </a:r>
              <a:r>
                <a:rPr lang="fr-FR" dirty="0" smtClean="0"/>
                <a:t>complète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fr-FR" dirty="0" smtClean="0"/>
                <a:t>Communication USB avec l’ordinateur et transfert des résultats.</a:t>
              </a:r>
              <a:endParaRPr lang="fr-FR" dirty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fr-FR" dirty="0" smtClean="0"/>
            </a:p>
            <a:p>
              <a:endParaRPr lang="fr-FR" dirty="0"/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661270" y="4093848"/>
              <a:ext cx="4707656" cy="305891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Objectifs</a:t>
              </a:r>
              <a:endParaRPr lang="fr-FR" dirty="0">
                <a:solidFill>
                  <a:schemeClr val="bg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661270" y="3297272"/>
              <a:ext cx="4707656" cy="305891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Prochaine Revue</a:t>
              </a:r>
              <a:endParaRPr lang="fr-FR" dirty="0">
                <a:solidFill>
                  <a:schemeClr val="bg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9" name="Titre 1"/>
          <p:cNvSpPr txBox="1">
            <a:spLocks/>
          </p:cNvSpPr>
          <p:nvPr/>
        </p:nvSpPr>
        <p:spPr>
          <a:xfrm>
            <a:off x="1055440" y="226647"/>
            <a:ext cx="10153128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dirty="0" smtClean="0"/>
              <a:t>Bilan et Conclusion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295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15480" y="980728"/>
            <a:ext cx="9144000" cy="4176464"/>
          </a:xfrm>
        </p:spPr>
        <p:txBody>
          <a:bodyPr>
            <a:normAutofit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Merci de votre attention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Avez-vous des questions?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</p:nvPr>
        </p:nvSpPr>
        <p:spPr>
          <a:xfrm>
            <a:off x="677334" y="2045494"/>
            <a:ext cx="8596668" cy="3880773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Contexte du projet</a:t>
            </a:r>
          </a:p>
          <a:p>
            <a:r>
              <a:rPr lang="fr-FR" sz="2400" dirty="0" smtClean="0"/>
              <a:t>Cahier </a:t>
            </a:r>
            <a:r>
              <a:rPr lang="fr-FR" sz="2400" dirty="0"/>
              <a:t>des </a:t>
            </a:r>
            <a:r>
              <a:rPr lang="fr-FR" sz="2400" dirty="0" smtClean="0"/>
              <a:t>charges et contraintes </a:t>
            </a:r>
            <a:endParaRPr lang="fr-FR" sz="2400" dirty="0"/>
          </a:p>
          <a:p>
            <a:r>
              <a:rPr lang="fr-FR" sz="2400" dirty="0" smtClean="0"/>
              <a:t>Solution technique retenue</a:t>
            </a:r>
          </a:p>
          <a:p>
            <a:r>
              <a:rPr lang="fr-FR" sz="2400" dirty="0" smtClean="0"/>
              <a:t>Avancement </a:t>
            </a:r>
          </a:p>
          <a:p>
            <a:r>
              <a:rPr lang="fr-FR" sz="2400" dirty="0" smtClean="0"/>
              <a:t>Livrables </a:t>
            </a:r>
          </a:p>
          <a:p>
            <a:r>
              <a:rPr lang="fr-FR" sz="2400" dirty="0" smtClean="0"/>
              <a:t>Conclusion et Bilan</a:t>
            </a:r>
            <a:endParaRPr lang="fr-FR" sz="2400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8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 du projet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9376" y="1822423"/>
            <a:ext cx="10009112" cy="4267200"/>
          </a:xfrm>
        </p:spPr>
        <p:txBody>
          <a:bodyPr/>
          <a:lstStyle/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fr-FR" dirty="0">
                <a:solidFill>
                  <a:srgbClr val="404040"/>
                </a:solidFill>
                <a:ea typeface="Microsoft YaHei" pitchFamily="2"/>
              </a:rPr>
              <a:t>Observer l'évolution de plusieurs grandeurs physiques intervenant </a:t>
            </a:r>
            <a:r>
              <a:rPr lang="fr-FR" dirty="0" smtClean="0">
                <a:solidFill>
                  <a:srgbClr val="404040"/>
                </a:solidFill>
                <a:ea typeface="Microsoft YaHei" pitchFamily="2"/>
              </a:rPr>
              <a:t>sur </a:t>
            </a:r>
            <a:r>
              <a:rPr lang="fr-FR" dirty="0">
                <a:solidFill>
                  <a:srgbClr val="404040"/>
                </a:solidFill>
                <a:ea typeface="Microsoft YaHei" pitchFamily="2"/>
              </a:rPr>
              <a:t>un </a:t>
            </a:r>
            <a:r>
              <a:rPr lang="fr-FR" dirty="0" smtClean="0">
                <a:solidFill>
                  <a:srgbClr val="404040"/>
                </a:solidFill>
                <a:ea typeface="Microsoft YaHei" pitchFamily="2"/>
              </a:rPr>
              <a:t>moteur électrique triphasé</a:t>
            </a:r>
            <a:r>
              <a:rPr lang="fr-FR" dirty="0" smtClean="0">
                <a:sym typeface="Wingdings" panose="05000000000000000000" pitchFamily="2" charset="2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ym typeface="Wingdings" panose="05000000000000000000" pitchFamily="2" charset="2"/>
              </a:rPr>
              <a:t>6 tensions simples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ym typeface="Wingdings" panose="05000000000000000000" pitchFamily="2" charset="2"/>
              </a:rPr>
              <a:t>3 tensions de commande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ym typeface="Wingdings" panose="05000000000000000000" pitchFamily="2" charset="2"/>
              </a:rPr>
              <a:t>4 courants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ym typeface="Wingdings" panose="05000000000000000000" pitchFamily="2" charset="2"/>
              </a:rPr>
              <a:t>1 couple moteur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ym typeface="Wingdings" panose="05000000000000000000" pitchFamily="2" charset="2"/>
              </a:rPr>
              <a:t>1 vitesse de rotation</a:t>
            </a:r>
          </a:p>
          <a:p>
            <a:pPr marL="57150" indent="0">
              <a:buNone/>
            </a:pP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BUT DU PROJET</a:t>
            </a:r>
          </a:p>
          <a:p>
            <a:pPr marL="57150" indent="0">
              <a:buNone/>
            </a:pP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Permettre de valider une loi de commande appliquée sur un moteur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fr-FR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fr-FR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2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Cahier des charges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77334" y="4038224"/>
            <a:ext cx="10285520" cy="2107554"/>
          </a:xfrm>
        </p:spPr>
        <p:txBody>
          <a:bodyPr numCol="2">
            <a:noAutofit/>
          </a:bodyPr>
          <a:lstStyle/>
          <a:p>
            <a:r>
              <a:rPr lang="fr-FR" sz="1600" dirty="0" smtClean="0"/>
              <a:t>Enregistrement de l’évolution de 15 grandeurs physiques </a:t>
            </a:r>
            <a:br>
              <a:rPr lang="fr-FR" sz="1600" dirty="0" smtClean="0"/>
            </a:br>
            <a:r>
              <a:rPr lang="fr-FR" sz="1600" dirty="0" smtClean="0"/>
              <a:t>(Tension, Courant, Vitesse, Puissance)</a:t>
            </a:r>
          </a:p>
          <a:p>
            <a:r>
              <a:rPr lang="fr-FR" sz="1600" dirty="0" smtClean="0"/>
              <a:t>Utiliser les capteurs fournis par le client</a:t>
            </a:r>
            <a:endParaRPr lang="fr-FR" sz="1600" dirty="0"/>
          </a:p>
          <a:p>
            <a:r>
              <a:rPr lang="fr-FR" sz="1600" dirty="0" smtClean="0"/>
              <a:t>Simultanéité des acquisitions</a:t>
            </a:r>
          </a:p>
          <a:p>
            <a:r>
              <a:rPr lang="fr-FR" sz="1600" dirty="0" smtClean="0"/>
              <a:t>Période d’acquisition : 2us </a:t>
            </a:r>
            <a:r>
              <a:rPr lang="fr-FR" sz="1200" dirty="0" smtClean="0"/>
              <a:t>max</a:t>
            </a:r>
          </a:p>
          <a:p>
            <a:endParaRPr lang="fr-FR" sz="1600" dirty="0" smtClean="0"/>
          </a:p>
          <a:p>
            <a:endParaRPr lang="fr-FR" sz="1600" dirty="0"/>
          </a:p>
          <a:p>
            <a:r>
              <a:rPr lang="fr-FR" sz="1600" dirty="0" smtClean="0"/>
              <a:t>Précision des mesures : 2%</a:t>
            </a:r>
          </a:p>
          <a:p>
            <a:r>
              <a:rPr lang="fr-FR" sz="1600" dirty="0" smtClean="0"/>
              <a:t>Prendre en compte un signal de trigger </a:t>
            </a:r>
          </a:p>
          <a:p>
            <a:r>
              <a:rPr lang="fr-FR" sz="1600" dirty="0" smtClean="0"/>
              <a:t>Tracé de l’évolution temporelle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28248" y="6364155"/>
            <a:ext cx="683339" cy="365125"/>
          </a:xfrm>
        </p:spPr>
        <p:txBody>
          <a:bodyPr/>
          <a:lstStyle/>
          <a:p>
            <a:fld id="{E31375A4-56A4-47D6-9801-1991572033F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1524000" y="4293096"/>
            <a:ext cx="10260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335361" y="1168087"/>
            <a:ext cx="10983213" cy="2651760"/>
            <a:chOff x="335361" y="1168087"/>
            <a:chExt cx="10983213" cy="2651760"/>
          </a:xfrm>
        </p:grpSpPr>
        <p:sp>
          <p:nvSpPr>
            <p:cNvPr id="9" name="Flèche droite 8"/>
            <p:cNvSpPr/>
            <p:nvPr/>
          </p:nvSpPr>
          <p:spPr>
            <a:xfrm>
              <a:off x="5222360" y="2101947"/>
              <a:ext cx="1566428" cy="782796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Projet</a:t>
              </a:r>
              <a:endParaRPr lang="fr-FR" dirty="0">
                <a:solidFill>
                  <a:schemeClr val="bg2">
                    <a:lumMod val="20000"/>
                    <a:lumOff val="80000"/>
                  </a:schemeClr>
                </a:solidFill>
              </a:endParaRPr>
            </a:p>
          </p:txBody>
        </p:sp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8054" y="1168087"/>
              <a:ext cx="4160520" cy="26517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361" y="2389710"/>
              <a:ext cx="1800200" cy="1171752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0412" y="1384732"/>
              <a:ext cx="2471936" cy="18539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172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536" y="209474"/>
            <a:ext cx="8596668" cy="1320800"/>
          </a:xfrm>
        </p:spPr>
        <p:txBody>
          <a:bodyPr/>
          <a:lstStyle/>
          <a:p>
            <a:r>
              <a:rPr lang="fr-FR" dirty="0"/>
              <a:t>Solution Technique Retenue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1" y="1177264"/>
            <a:ext cx="1165597" cy="64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9175353" y="3882610"/>
            <a:ext cx="291799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Lire et exploiter les données (affichage et calcul) </a:t>
            </a:r>
            <a:endParaRPr lang="fr-FR" sz="1600" dirty="0"/>
          </a:p>
        </p:txBody>
      </p:sp>
      <p:sp>
        <p:nvSpPr>
          <p:cNvPr id="20" name="Rectangle 19"/>
          <p:cNvSpPr/>
          <p:nvPr/>
        </p:nvSpPr>
        <p:spPr>
          <a:xfrm>
            <a:off x="1343183" y="3703373"/>
            <a:ext cx="7269409" cy="19138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657349" y="3833164"/>
            <a:ext cx="2568177" cy="718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Générer un fichier de résultat (fichier .</a:t>
            </a:r>
            <a:r>
              <a:rPr lang="fr-FR" sz="1600" dirty="0" err="1" smtClean="0"/>
              <a:t>txt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sp>
        <p:nvSpPr>
          <p:cNvPr id="13" name="Rectangle 12"/>
          <p:cNvSpPr/>
          <p:nvPr/>
        </p:nvSpPr>
        <p:spPr>
          <a:xfrm>
            <a:off x="1562713" y="3825909"/>
            <a:ext cx="3144809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Gestion des données acquises</a:t>
            </a:r>
            <a:br>
              <a:rPr lang="fr-FR" sz="1600" dirty="0" smtClean="0"/>
            </a:br>
            <a:r>
              <a:rPr lang="fr-FR" sz="1600" dirty="0" smtClean="0"/>
              <a:t>(stockage et transfert)</a:t>
            </a:r>
            <a:endParaRPr lang="fr-FR" sz="1600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745" y="4680219"/>
            <a:ext cx="1090579" cy="695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18"/>
          <p:cNvSpPr/>
          <p:nvPr/>
        </p:nvSpPr>
        <p:spPr>
          <a:xfrm>
            <a:off x="1415480" y="977052"/>
            <a:ext cx="9272253" cy="21100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221468" y="1175697"/>
            <a:ext cx="1402101" cy="6322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Adaptation en Tension</a:t>
            </a:r>
            <a:endParaRPr lang="fr-FR" sz="1600" dirty="0"/>
          </a:p>
        </p:txBody>
      </p:sp>
      <p:sp>
        <p:nvSpPr>
          <p:cNvPr id="10" name="Rectangle 9"/>
          <p:cNvSpPr/>
          <p:nvPr/>
        </p:nvSpPr>
        <p:spPr>
          <a:xfrm>
            <a:off x="5303795" y="1168506"/>
            <a:ext cx="2243517" cy="620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Conversion </a:t>
            </a:r>
            <a:br>
              <a:rPr lang="fr-FR" sz="1600" dirty="0" smtClean="0"/>
            </a:br>
            <a:r>
              <a:rPr lang="fr-FR" sz="1600" dirty="0" smtClean="0"/>
              <a:t>Analogique Numérique </a:t>
            </a:r>
            <a:endParaRPr lang="fr-FR" sz="16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010" y="1938718"/>
            <a:ext cx="1374291" cy="937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9" name="Connecteur droit avec flèche 28"/>
          <p:cNvCxnSpPr>
            <a:stCxn id="6" idx="3"/>
            <a:endCxn id="10" idx="1"/>
          </p:cNvCxnSpPr>
          <p:nvPr/>
        </p:nvCxnSpPr>
        <p:spPr>
          <a:xfrm flipV="1">
            <a:off x="3623569" y="1478590"/>
            <a:ext cx="1680226" cy="132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en angle 31"/>
          <p:cNvCxnSpPr>
            <a:stCxn id="10" idx="3"/>
            <a:endCxn id="13" idx="1"/>
          </p:cNvCxnSpPr>
          <p:nvPr/>
        </p:nvCxnSpPr>
        <p:spPr>
          <a:xfrm flipH="1">
            <a:off x="1562713" y="1478590"/>
            <a:ext cx="5984599" cy="2707359"/>
          </a:xfrm>
          <a:prstGeom prst="bentConnector5">
            <a:avLst>
              <a:gd name="adj1" fmla="val -63482"/>
              <a:gd name="adj2" fmla="val 68698"/>
              <a:gd name="adj3" fmla="val 107312"/>
            </a:avLst>
          </a:prstGeom>
          <a:ln w="38100">
            <a:solidFill>
              <a:schemeClr val="tx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13" idx="3"/>
            <a:endCxn id="12" idx="1"/>
          </p:cNvCxnSpPr>
          <p:nvPr/>
        </p:nvCxnSpPr>
        <p:spPr>
          <a:xfrm>
            <a:off x="4707522" y="4185949"/>
            <a:ext cx="949827" cy="664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>
            <a:stCxn id="12" idx="3"/>
            <a:endCxn id="11" idx="1"/>
          </p:cNvCxnSpPr>
          <p:nvPr/>
        </p:nvCxnSpPr>
        <p:spPr>
          <a:xfrm>
            <a:off x="8225526" y="4192590"/>
            <a:ext cx="949827" cy="140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9321089" y="969653"/>
            <a:ext cx="146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Carte Fille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7349141" y="5201015"/>
            <a:ext cx="146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Carte Mère</a:t>
            </a:r>
            <a:endParaRPr lang="fr-FR" dirty="0"/>
          </a:p>
        </p:txBody>
      </p:sp>
      <p:grpSp>
        <p:nvGrpSpPr>
          <p:cNvPr id="26" name="Groupe 25"/>
          <p:cNvGrpSpPr/>
          <p:nvPr/>
        </p:nvGrpSpPr>
        <p:grpSpPr>
          <a:xfrm>
            <a:off x="4740182" y="1972630"/>
            <a:ext cx="1440160" cy="1109767"/>
            <a:chOff x="6816080" y="1980201"/>
            <a:chExt cx="1440160" cy="1109767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8226" y="1980201"/>
              <a:ext cx="1019577" cy="7724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ZoneTexte 24"/>
            <p:cNvSpPr txBox="1"/>
            <p:nvPr/>
          </p:nvSpPr>
          <p:spPr>
            <a:xfrm>
              <a:off x="6816080" y="2836052"/>
              <a:ext cx="14401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dirty="0" smtClean="0"/>
                <a:t>Microcontrôleur fils</a:t>
              </a:r>
              <a:endParaRPr lang="fr-FR" sz="1050" b="1" dirty="0"/>
            </a:p>
          </p:txBody>
        </p:sp>
      </p:grpSp>
      <p:cxnSp>
        <p:nvCxnSpPr>
          <p:cNvPr id="36" name="Connecteur droit avec flèche 35"/>
          <p:cNvCxnSpPr>
            <a:stCxn id="5" idx="3"/>
            <a:endCxn id="6" idx="1"/>
          </p:cNvCxnSpPr>
          <p:nvPr/>
        </p:nvCxnSpPr>
        <p:spPr>
          <a:xfrm flipV="1">
            <a:off x="1269688" y="1491827"/>
            <a:ext cx="951780" cy="94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e 56"/>
          <p:cNvGrpSpPr/>
          <p:nvPr/>
        </p:nvGrpSpPr>
        <p:grpSpPr>
          <a:xfrm>
            <a:off x="2613656" y="4594393"/>
            <a:ext cx="1670451" cy="1022790"/>
            <a:chOff x="2127241" y="5036526"/>
            <a:chExt cx="1670451" cy="1022790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591" y="5036526"/>
              <a:ext cx="873975" cy="5532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5" name="ZoneTexte 54"/>
            <p:cNvSpPr txBox="1"/>
            <p:nvPr/>
          </p:nvSpPr>
          <p:spPr>
            <a:xfrm>
              <a:off x="2127241" y="5643818"/>
              <a:ext cx="167045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50" b="1" dirty="0" smtClean="0"/>
                <a:t>Microcontrôleur </a:t>
              </a:r>
              <a:br>
                <a:rPr lang="fr-FR" sz="1050" b="1" dirty="0" smtClean="0"/>
              </a:br>
              <a:r>
                <a:rPr lang="fr-FR" sz="1050" b="1" dirty="0" smtClean="0"/>
                <a:t>père</a:t>
              </a:r>
              <a:endParaRPr lang="fr-FR" sz="1050" b="1" dirty="0"/>
            </a:p>
          </p:txBody>
        </p:sp>
      </p:grpSp>
      <p:sp>
        <p:nvSpPr>
          <p:cNvPr id="60" name="Flèche droite 59"/>
          <p:cNvSpPr/>
          <p:nvPr/>
        </p:nvSpPr>
        <p:spPr>
          <a:xfrm>
            <a:off x="3470248" y="2432377"/>
            <a:ext cx="708151" cy="1527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Flèche droite 64"/>
          <p:cNvSpPr/>
          <p:nvPr/>
        </p:nvSpPr>
        <p:spPr>
          <a:xfrm>
            <a:off x="6833494" y="2632898"/>
            <a:ext cx="892619" cy="101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5" name="Groupe 74"/>
          <p:cNvGrpSpPr/>
          <p:nvPr/>
        </p:nvGrpSpPr>
        <p:grpSpPr>
          <a:xfrm>
            <a:off x="4281215" y="4806580"/>
            <a:ext cx="1670451" cy="639404"/>
            <a:chOff x="4281215" y="4806580"/>
            <a:chExt cx="1670451" cy="639404"/>
          </a:xfrm>
        </p:grpSpPr>
        <p:sp>
          <p:nvSpPr>
            <p:cNvPr id="62" name="Flèche droite 61"/>
            <p:cNvSpPr/>
            <p:nvPr/>
          </p:nvSpPr>
          <p:spPr>
            <a:xfrm>
              <a:off x="4368508" y="4806580"/>
              <a:ext cx="1389231" cy="15507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4281215" y="5030486"/>
              <a:ext cx="167045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50" b="1" dirty="0" smtClean="0"/>
                <a:t>Communication</a:t>
              </a:r>
              <a:br>
                <a:rPr lang="fr-FR" sz="1050" b="1" dirty="0" smtClean="0"/>
              </a:br>
              <a:r>
                <a:rPr lang="fr-FR" sz="1050" b="1" dirty="0" smtClean="0"/>
                <a:t>USB</a:t>
              </a:r>
              <a:endParaRPr lang="fr-FR" sz="1050" b="1" dirty="0"/>
            </a:p>
          </p:txBody>
        </p:sp>
      </p:grpSp>
      <p:grpSp>
        <p:nvGrpSpPr>
          <p:cNvPr id="74" name="Groupe 73"/>
          <p:cNvGrpSpPr/>
          <p:nvPr/>
        </p:nvGrpSpPr>
        <p:grpSpPr>
          <a:xfrm>
            <a:off x="1126724" y="4797475"/>
            <a:ext cx="1563608" cy="588206"/>
            <a:chOff x="1126724" y="4797475"/>
            <a:chExt cx="1563608" cy="588206"/>
          </a:xfrm>
        </p:grpSpPr>
        <p:sp>
          <p:nvSpPr>
            <p:cNvPr id="63" name="Flèche droite 62"/>
            <p:cNvSpPr/>
            <p:nvPr/>
          </p:nvSpPr>
          <p:spPr>
            <a:xfrm>
              <a:off x="1573441" y="4797475"/>
              <a:ext cx="708151" cy="15272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1126724" y="4924016"/>
              <a:ext cx="1563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/>
                <a:t>Communication </a:t>
              </a:r>
              <a:br>
                <a:rPr lang="fr-FR" sz="1200" b="1" dirty="0" smtClean="0"/>
              </a:br>
              <a:r>
                <a:rPr lang="fr-FR" sz="1200" b="1" dirty="0" smtClean="0"/>
                <a:t>SPI</a:t>
              </a:r>
              <a:endParaRPr lang="fr-FR" sz="1200" b="1" dirty="0"/>
            </a:p>
          </p:txBody>
        </p:sp>
      </p:grpSp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195" y="1992604"/>
            <a:ext cx="787661" cy="787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6" name="ZoneTexte 45"/>
          <p:cNvSpPr txBox="1"/>
          <p:nvPr/>
        </p:nvSpPr>
        <p:spPr>
          <a:xfrm>
            <a:off x="6425553" y="2077369"/>
            <a:ext cx="1563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Communication</a:t>
            </a:r>
            <a:br>
              <a:rPr lang="fr-FR" sz="1200" b="1" dirty="0" smtClean="0"/>
            </a:br>
            <a:r>
              <a:rPr lang="fr-FR" sz="1200" b="1" dirty="0" smtClean="0"/>
              <a:t> SPI</a:t>
            </a:r>
            <a:endParaRPr lang="fr-FR" sz="1200" b="1" dirty="0"/>
          </a:p>
        </p:txBody>
      </p:sp>
      <p:sp>
        <p:nvSpPr>
          <p:cNvPr id="54" name="ZoneTexte 53"/>
          <p:cNvSpPr txBox="1"/>
          <p:nvPr/>
        </p:nvSpPr>
        <p:spPr>
          <a:xfrm>
            <a:off x="9247573" y="2813793"/>
            <a:ext cx="14401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/>
              <a:t>Module mémoire</a:t>
            </a:r>
            <a:endParaRPr lang="fr-FR" sz="1050" b="1" dirty="0"/>
          </a:p>
        </p:txBody>
      </p:sp>
      <p:pic>
        <p:nvPicPr>
          <p:cNvPr id="69" name="Image 6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761" y="4667391"/>
            <a:ext cx="1039240" cy="498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sp>
        <p:nvSpPr>
          <p:cNvPr id="73" name="ZoneTexte 72"/>
          <p:cNvSpPr txBox="1"/>
          <p:nvPr/>
        </p:nvSpPr>
        <p:spPr>
          <a:xfrm>
            <a:off x="3110115" y="2086363"/>
            <a:ext cx="1563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Tension 0-3.3V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404763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en tension</a:t>
            </a:r>
          </a:p>
        </p:txBody>
      </p:sp>
      <p:grpSp>
        <p:nvGrpSpPr>
          <p:cNvPr id="24" name="Groupe 23"/>
          <p:cNvGrpSpPr/>
          <p:nvPr/>
        </p:nvGrpSpPr>
        <p:grpSpPr>
          <a:xfrm>
            <a:off x="937749" y="2401642"/>
            <a:ext cx="8629328" cy="693336"/>
            <a:chOff x="198407" y="3275463"/>
            <a:chExt cx="9512236" cy="764274"/>
          </a:xfrm>
        </p:grpSpPr>
        <p:sp>
          <p:nvSpPr>
            <p:cNvPr id="3" name="Rectangle 2"/>
            <p:cNvSpPr/>
            <p:nvPr/>
          </p:nvSpPr>
          <p:spPr>
            <a:xfrm>
              <a:off x="1310185" y="3275463"/>
              <a:ext cx="1705970" cy="7642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33" dirty="0"/>
                <a:t>Offset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4187327" y="3275463"/>
              <a:ext cx="1705970" cy="7642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33" dirty="0"/>
                <a:t>Amplification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6948985" y="3275463"/>
              <a:ext cx="1705970" cy="7642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33" dirty="0"/>
                <a:t>Isolation</a:t>
              </a:r>
            </a:p>
          </p:txBody>
        </p:sp>
        <p:cxnSp>
          <p:nvCxnSpPr>
            <p:cNvPr id="7" name="Connecteur droit avec flèche 6"/>
            <p:cNvCxnSpPr>
              <a:stCxn id="3" idx="3"/>
              <a:endCxn id="4" idx="1"/>
            </p:cNvCxnSpPr>
            <p:nvPr/>
          </p:nvCxnSpPr>
          <p:spPr>
            <a:xfrm>
              <a:off x="3016155" y="3657600"/>
              <a:ext cx="11711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>
              <a:stCxn id="4" idx="3"/>
              <a:endCxn id="5" idx="1"/>
            </p:cNvCxnSpPr>
            <p:nvPr/>
          </p:nvCxnSpPr>
          <p:spPr>
            <a:xfrm>
              <a:off x="5893297" y="3657600"/>
              <a:ext cx="10556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>
              <a:stCxn id="5" idx="3"/>
            </p:cNvCxnSpPr>
            <p:nvPr/>
          </p:nvCxnSpPr>
          <p:spPr>
            <a:xfrm>
              <a:off x="8654955" y="3657600"/>
              <a:ext cx="73262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>
              <a:off x="577558" y="3657600"/>
              <a:ext cx="73262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198407" y="3275463"/>
              <a:ext cx="1111778" cy="378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33" dirty="0"/>
                <a:t>VCAP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8736840" y="3275463"/>
              <a:ext cx="973803" cy="378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33" dirty="0" err="1"/>
                <a:t>VCAPm</a:t>
              </a:r>
              <a:endParaRPr lang="fr-FR" sz="1633" dirty="0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937749" y="4005064"/>
            <a:ext cx="8629328" cy="693336"/>
            <a:chOff x="937749" y="4005064"/>
            <a:chExt cx="8629328" cy="693336"/>
          </a:xfrm>
        </p:grpSpPr>
        <p:sp>
          <p:nvSpPr>
            <p:cNvPr id="15" name="Rectangle 14"/>
            <p:cNvSpPr/>
            <p:nvPr/>
          </p:nvSpPr>
          <p:spPr>
            <a:xfrm>
              <a:off x="1946334" y="4005064"/>
              <a:ext cx="1547625" cy="6933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33" dirty="0"/>
                <a:t>Isolation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56425" y="4005064"/>
              <a:ext cx="1547625" cy="6933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33" dirty="0"/>
                <a:t>Offset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061751" y="4005064"/>
              <a:ext cx="1547625" cy="6933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33" dirty="0"/>
                <a:t>Amplification</a:t>
              </a:r>
            </a:p>
          </p:txBody>
        </p:sp>
        <p:cxnSp>
          <p:nvCxnSpPr>
            <p:cNvPr id="18" name="Connecteur droit avec flèche 17"/>
            <p:cNvCxnSpPr>
              <a:stCxn id="15" idx="3"/>
              <a:endCxn id="16" idx="1"/>
            </p:cNvCxnSpPr>
            <p:nvPr/>
          </p:nvCxnSpPr>
          <p:spPr>
            <a:xfrm>
              <a:off x="3493959" y="4351732"/>
              <a:ext cx="106246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>
              <a:stCxn id="16" idx="3"/>
              <a:endCxn id="17" idx="1"/>
            </p:cNvCxnSpPr>
            <p:nvPr/>
          </p:nvCxnSpPr>
          <p:spPr>
            <a:xfrm>
              <a:off x="6104050" y="4351732"/>
              <a:ext cx="9577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>
              <a:stCxn id="17" idx="3"/>
            </p:cNvCxnSpPr>
            <p:nvPr/>
          </p:nvCxnSpPr>
          <p:spPr>
            <a:xfrm>
              <a:off x="8609376" y="4351732"/>
              <a:ext cx="66462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>
              <a:off x="1281708" y="4351732"/>
              <a:ext cx="66462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ZoneTexte 21"/>
            <p:cNvSpPr txBox="1"/>
            <p:nvPr/>
          </p:nvSpPr>
          <p:spPr>
            <a:xfrm>
              <a:off x="937749" y="4005064"/>
              <a:ext cx="1008585" cy="343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33" dirty="0"/>
                <a:t>VCAP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8683661" y="4005064"/>
              <a:ext cx="883416" cy="343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33" dirty="0" err="1"/>
                <a:t>VCAPm</a:t>
              </a:r>
              <a:endParaRPr lang="fr-FR" sz="1633" dirty="0"/>
            </a:p>
          </p:txBody>
        </p:sp>
      </p:grpSp>
    </p:spTree>
    <p:extLst>
      <p:ext uri="{BB962C8B-B14F-4D97-AF65-F5344CB8AC3E}">
        <p14:creationId xmlns:p14="http://schemas.microsoft.com/office/powerpoint/2010/main" val="131963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en tension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9" t="26561" r="38252" b="42555"/>
          <a:stretch/>
        </p:blipFill>
        <p:spPr>
          <a:xfrm>
            <a:off x="2152236" y="1988906"/>
            <a:ext cx="7889414" cy="324825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749240" y="1894294"/>
            <a:ext cx="4420018" cy="3887634"/>
          </a:xfrm>
          <a:prstGeom prst="rect">
            <a:avLst/>
          </a:prstGeom>
          <a:noFill/>
          <a:ln>
            <a:solidFill>
              <a:srgbClr val="FF000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33"/>
          </a:p>
        </p:txBody>
      </p:sp>
      <p:sp>
        <p:nvSpPr>
          <p:cNvPr id="5" name="Rectangle 4"/>
          <p:cNvSpPr/>
          <p:nvPr/>
        </p:nvSpPr>
        <p:spPr>
          <a:xfrm>
            <a:off x="7258640" y="1894294"/>
            <a:ext cx="2399198" cy="3887634"/>
          </a:xfrm>
          <a:prstGeom prst="rect">
            <a:avLst/>
          </a:prstGeom>
          <a:noFill/>
          <a:ln>
            <a:solidFill>
              <a:schemeClr val="accent6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33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749240" y="5955262"/>
                <a:ext cx="4420018" cy="606669"/>
              </a:xfrm>
              <a:prstGeom prst="rect">
                <a:avLst/>
              </a:prstGeom>
              <a:solidFill>
                <a:srgbClr val="FF0000">
                  <a:alpha val="37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33" i="1">
                          <a:latin typeface="Cambria Math" panose="02040503050406030204" pitchFamily="18" charset="0"/>
                        </a:rPr>
                        <m:t>𝑉𝑆𝐴</m:t>
                      </m:r>
                      <m:r>
                        <a:rPr lang="fr-FR" sz="1633" i="1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fr-FR" sz="1633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33" i="1">
                              <a:latin typeface="Cambria Math" panose="02040503050406030204" pitchFamily="18" charset="0"/>
                            </a:rPr>
                            <m:t>𝑉𝐶𝐴𝑃</m:t>
                          </m:r>
                          <m:r>
                            <a:rPr lang="fr-FR" sz="1633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1633" i="1">
                              <a:latin typeface="Cambria Math" panose="02040503050406030204" pitchFamily="18" charset="0"/>
                            </a:rPr>
                            <m:t>𝑂𝑓𝑓𝑠𝑒𝑡</m:t>
                          </m:r>
                        </m:e>
                      </m:d>
                    </m:oMath>
                  </m:oMathPara>
                </a14:m>
                <a:endParaRPr lang="fr-FR" sz="1633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9240" y="5955262"/>
                <a:ext cx="4420018" cy="6066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Bulle narrative : rectangle à coins arrondis 6"/>
          <p:cNvSpPr/>
          <p:nvPr/>
        </p:nvSpPr>
        <p:spPr>
          <a:xfrm>
            <a:off x="6995922" y="1988905"/>
            <a:ext cx="1374292" cy="1230156"/>
          </a:xfrm>
          <a:prstGeom prst="wedgeRoundRectCallout">
            <a:avLst/>
          </a:prstGeom>
          <a:solidFill>
            <a:schemeClr val="accent1">
              <a:alpha val="5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33" dirty="0"/>
              <a:t>VSA</a:t>
            </a:r>
          </a:p>
        </p:txBody>
      </p:sp>
      <p:sp>
        <p:nvSpPr>
          <p:cNvPr id="8" name="Bulle narrative : rectangle à coins arrondis 7"/>
          <p:cNvSpPr/>
          <p:nvPr/>
        </p:nvSpPr>
        <p:spPr>
          <a:xfrm>
            <a:off x="8970692" y="1988905"/>
            <a:ext cx="1374292" cy="1230156"/>
          </a:xfrm>
          <a:prstGeom prst="wedgeRoundRectCallout">
            <a:avLst/>
          </a:prstGeom>
          <a:solidFill>
            <a:schemeClr val="accent1">
              <a:alpha val="5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33" dirty="0"/>
              <a:t>VSB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258641" y="5955262"/>
                <a:ext cx="2399198" cy="606669"/>
              </a:xfrm>
              <a:prstGeom prst="rect">
                <a:avLst/>
              </a:prstGeom>
              <a:solidFill>
                <a:schemeClr val="accent6">
                  <a:alpha val="37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33" i="1">
                          <a:latin typeface="Cambria Math" panose="02040503050406030204" pitchFamily="18" charset="0"/>
                        </a:rPr>
                        <m:t>𝑉𝑆𝐵</m:t>
                      </m:r>
                      <m:r>
                        <a:rPr lang="fr-FR" sz="1633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fr-FR" sz="1633" i="1">
                          <a:latin typeface="Cambria Math" panose="02040503050406030204" pitchFamily="18" charset="0"/>
                        </a:rPr>
                        <m:t>𝑉𝑆𝐴</m:t>
                      </m:r>
                      <m:r>
                        <a:rPr lang="fr-FR" sz="1633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fr-FR" sz="1633" i="1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fr-FR" sz="1633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8641" y="5955262"/>
                <a:ext cx="2399198" cy="6066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33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en tension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5356" y="2125228"/>
            <a:ext cx="4467349" cy="34563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439859" y="1690689"/>
                <a:ext cx="3125195" cy="1040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33" dirty="0"/>
                  <a:t>Décomposition en Fourrier: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33" i="1" dirty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fr-FR" sz="1633" i="1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1633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sz="1633" i="1" dirty="0">
                          <a:latin typeface="Cambria Math" panose="02040503050406030204" pitchFamily="18" charset="0"/>
                        </a:rPr>
                        <m:t>)= </m:t>
                      </m:r>
                      <m:nary>
                        <m:naryPr>
                          <m:chr m:val="∑"/>
                          <m:ctrlPr>
                            <a:rPr lang="fr-FR" sz="1633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33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33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fr-FR" sz="1633" i="1" dirty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1633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fr-FR" sz="1633" i="1" dirty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fr-FR" sz="1633" i="1" baseline="-25000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nary>
                      <m:r>
                        <a:rPr lang="fr-FR" sz="1633" i="1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1633" i="1" dirty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fr-FR" sz="1633" i="1" dirty="0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fr-FR" sz="1633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33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sz="1633" i="1" dirty="0">
                              <a:latin typeface="Cambria Math" panose="02040503050406030204" pitchFamily="18" charset="0"/>
                            </a:rPr>
                            <m:t>𝑖𝑛𝑥</m:t>
                          </m:r>
                          <m:r>
                            <a:rPr lang="fr-FR" sz="1633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1633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FR" sz="1633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p>
                      </m:sSup>
                    </m:oMath>
                  </m:oMathPara>
                </a14:m>
                <a:endParaRPr lang="fr-FR" sz="1633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859" y="1690689"/>
                <a:ext cx="3125195" cy="1040991"/>
              </a:xfrm>
              <a:prstGeom prst="rect">
                <a:avLst/>
              </a:prstGeom>
              <a:blipFill>
                <a:blip r:embed="rId3"/>
                <a:stretch>
                  <a:fillRect l="-1170" t="-17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426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Adaptation en tension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053" y="1892425"/>
            <a:ext cx="7923712" cy="434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5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TechComputer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TechComputer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D472324-6816-447D-A73C-4FA00160DF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421</Words>
  <Application>Microsoft Office PowerPoint</Application>
  <PresentationFormat>Grand écran</PresentationFormat>
  <Paragraphs>169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6" baseType="lpstr">
      <vt:lpstr>Microsoft YaHei</vt:lpstr>
      <vt:lpstr>Arial</vt:lpstr>
      <vt:lpstr>Cambria Math</vt:lpstr>
      <vt:lpstr>Candara</vt:lpstr>
      <vt:lpstr>Trebuchet MS</vt:lpstr>
      <vt:lpstr>Wingdings</vt:lpstr>
      <vt:lpstr>Wingdings 3</vt:lpstr>
      <vt:lpstr>Facette</vt:lpstr>
      <vt:lpstr>Acquisition Rapide Multivoies</vt:lpstr>
      <vt:lpstr>Plan</vt:lpstr>
      <vt:lpstr>Contexte du projet</vt:lpstr>
      <vt:lpstr>Cahier des charges</vt:lpstr>
      <vt:lpstr>Solution Technique Retenue </vt:lpstr>
      <vt:lpstr>Adaptation en tension</vt:lpstr>
      <vt:lpstr>Adaptation en tension</vt:lpstr>
      <vt:lpstr>Adaptation en tension</vt:lpstr>
      <vt:lpstr>Adaptation en tension</vt:lpstr>
      <vt:lpstr>Adaptation en tension</vt:lpstr>
      <vt:lpstr>Adaptation en tension</vt:lpstr>
      <vt:lpstr>Sous-Traitance</vt:lpstr>
      <vt:lpstr>WBS </vt:lpstr>
      <vt:lpstr>Gantt</vt:lpstr>
      <vt:lpstr>Livrables</vt:lpstr>
      <vt:lpstr>Livrables</vt:lpstr>
      <vt:lpstr>Présentation PowerPoint</vt:lpstr>
      <vt:lpstr> Merci de votre attention  Avez-vous des questions?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2016-03-10T08:26:46Z</dcterms:created>
  <dcterms:modified xsi:type="dcterms:W3CDTF">2016-11-16T11:46:01Z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TC029010269991</vt:lpwstr>
  </property>
</Properties>
</file>