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3" r:id="rId2"/>
  </p:sldMasterIdLst>
  <p:notesMasterIdLst>
    <p:notesMasterId r:id="rId12"/>
  </p:notesMasterIdLst>
  <p:handoutMasterIdLst>
    <p:handoutMasterId r:id="rId13"/>
  </p:handoutMasterIdLst>
  <p:sldIdLst>
    <p:sldId id="276" r:id="rId3"/>
    <p:sldId id="278" r:id="rId4"/>
    <p:sldId id="319" r:id="rId5"/>
    <p:sldId id="317" r:id="rId6"/>
    <p:sldId id="320" r:id="rId7"/>
    <p:sldId id="322" r:id="rId8"/>
    <p:sldId id="321" r:id="rId9"/>
    <p:sldId id="290" r:id="rId10"/>
    <p:sldId id="323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81" autoAdjust="0"/>
    <p:restoredTop sz="94660"/>
  </p:normalViewPr>
  <p:slideViewPr>
    <p:cSldViewPr>
      <p:cViewPr varScale="1">
        <p:scale>
          <a:sx n="88" d="100"/>
          <a:sy n="88" d="100"/>
        </p:scale>
        <p:origin x="509" y="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66" d="100"/>
          <a:sy n="66" d="100"/>
        </p:scale>
        <p:origin x="3134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2B48F5-BACC-47D6-A0F7-82FBF9C6BC85}" type="datetimeFigureOut">
              <a:rPr lang="es-ES"/>
              <a:pPr/>
              <a:t>14/11/2016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ACAF8E-318A-4EFE-8633-D9E72ABCE0ED}" type="slidenum">
              <a:rPr/>
              <a:pPr/>
              <a:t>‹N°›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065597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B1CD00-5424-4675-AB18-2C419B060449}" type="datetimeFigureOut">
              <a:rPr lang="es-ES"/>
              <a:pPr/>
              <a:t>14/11/2016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E2CF44-2B13-41B4-A334-1CDF534EEBBF}" type="slidenum">
              <a:rPr/>
              <a:pPr/>
              <a:t>‹N°›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453856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8B350-E2D4-4DA7-93F0-89CD10DC64AB}" type="datetime1">
              <a:rPr lang="en-US" smtClean="0"/>
              <a:t>11/14/2016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937350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EB94D-096F-454E-8431-D80A90DE80F0}" type="datetime1">
              <a:rPr lang="en-US" smtClean="0"/>
              <a:t>11/14/2016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97894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4633B-4A58-454B-970E-3B2F850D6028}" type="datetime1">
              <a:rPr lang="en-US" smtClean="0"/>
              <a:t>11/14/2016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747762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14685-DA10-46F7-8B9F-815B4DF180C3}" type="datetime1">
              <a:rPr lang="en-US" smtClean="0"/>
              <a:t>11/14/2016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070765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5796F-297F-4613-9E6D-D7B407BB03BB}" type="datetime1">
              <a:rPr lang="en-US" smtClean="0"/>
              <a:t>11/14/2016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592506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16288-51D9-4185-9E5A-3B15C42C9E93}" type="datetime1">
              <a:rPr lang="en-US" smtClean="0"/>
              <a:t>11/14/2016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225580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DC36A-100C-4373-9277-090087703B3E}" type="datetime1">
              <a:rPr lang="en-US" smtClean="0"/>
              <a:t>11/14/2016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7115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78C9A-535F-4173-AA45-051B95C2DE28}" type="datetime1">
              <a:rPr lang="en-US" smtClean="0"/>
              <a:t>11/14/2016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01220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e de titr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gray">
          <a:xfrm>
            <a:off x="-1588" y="1556792"/>
            <a:ext cx="12188952" cy="4680520"/>
          </a:xfrm>
          <a:prstGeom prst="rect">
            <a:avLst/>
          </a:prstGeom>
          <a:solidFill>
            <a:schemeClr val="bg1">
              <a:lumMod val="85000"/>
              <a:lumOff val="15000"/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 userDrawn="1"/>
        </p:nvSpPr>
        <p:spPr bwMode="black">
          <a:xfrm>
            <a:off x="-1588" y="1916832"/>
            <a:ext cx="12188952" cy="37981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 bwMode="white">
          <a:xfrm>
            <a:off x="191344" y="2341246"/>
            <a:ext cx="9217024" cy="2095872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5400">
                <a:solidFill>
                  <a:schemeClr val="tx1"/>
                </a:solidFill>
              </a:defRPr>
            </a:lvl1pPr>
          </a:lstStyle>
          <a:p>
            <a:r>
              <a:rPr lang="fr-FR" dirty="0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white">
          <a:xfrm>
            <a:off x="191344" y="4670283"/>
            <a:ext cx="9217024" cy="716488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 smtClean="0"/>
              <a:t>Modifier le style des sous-titres du masque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0"/>
          </p:nvPr>
        </p:nvSpPr>
        <p:spPr>
          <a:xfrm>
            <a:off x="9601300" y="2341246"/>
            <a:ext cx="2399356" cy="3045525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fr-FR" dirty="0" smtClean="0"/>
              <a:t>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pic>
        <p:nvPicPr>
          <p:cNvPr id="5" name="Image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117" y="781721"/>
            <a:ext cx="2271455" cy="661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7733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2587" y="1600200"/>
            <a:ext cx="3122613" cy="1828800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0412" y="762000"/>
            <a:ext cx="6400800" cy="5334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01039" y="3429000"/>
            <a:ext cx="3124161" cy="18288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65B7A-A5E1-4629-8B71-3C61136E066F}" type="datetime1">
              <a:rPr lang="en-US" smtClean="0"/>
              <a:t>11/14/2016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‹N°›</a:t>
            </a:fld>
            <a:endParaRPr lang="en-US"/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352" y="6220284"/>
            <a:ext cx="1861113" cy="542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7374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2CB96-37B7-4C84-BFC7-994D6FB5F467}" type="datetime1">
              <a:rPr lang="en-US" smtClean="0"/>
              <a:t>11/14/2016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‹N°›</a:t>
            </a:fld>
            <a:endParaRPr lang="en-US" dirty="0"/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352" y="6220284"/>
            <a:ext cx="1861113" cy="542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11049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56976-A76E-4D22-9F07-02B7A645ABFD}" type="datetime1">
              <a:rPr lang="en-US" smtClean="0"/>
              <a:t>11/14/2016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‹N°›</a:t>
            </a:fld>
            <a:endParaRPr lang="en-US" dirty="0"/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352" y="6220284"/>
            <a:ext cx="1861113" cy="542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983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BA823-FA57-4DA2-A18D-6610E94B4B95}" type="datetime1">
              <a:rPr lang="en-US" smtClean="0"/>
              <a:t>11/14/2016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‹N°›</a:t>
            </a:fld>
            <a:endParaRPr lang="en-US"/>
          </a:p>
        </p:txBody>
      </p:sp>
      <p:pic>
        <p:nvPicPr>
          <p:cNvPr id="8" name="Imag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352" y="6220284"/>
            <a:ext cx="1861113" cy="542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25444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AEA71-F455-4223-AAA0-D93618995969}" type="datetime1">
              <a:rPr lang="en-US" smtClean="0"/>
              <a:t>11/14/2016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‹N°›</a:t>
            </a:fld>
            <a:endParaRPr lang="en-US"/>
          </a:p>
        </p:txBody>
      </p:sp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352" y="6220284"/>
            <a:ext cx="1861113" cy="542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05540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14488-AAD4-453E-A24B-FDFD33A3E91A}" type="datetime1">
              <a:rPr lang="en-US" smtClean="0"/>
              <a:t>11/14/2016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‹N°›</a:t>
            </a:fld>
            <a:endParaRPr lang="en-US"/>
          </a:p>
        </p:txBody>
      </p:sp>
      <p:pic>
        <p:nvPicPr>
          <p:cNvPr id="6" name="Imag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352" y="6220284"/>
            <a:ext cx="1861113" cy="542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58065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F4770-2B48-464F-98E0-5FABAB7ED6D3}" type="datetime1">
              <a:rPr lang="en-US" smtClean="0"/>
              <a:t>11/14/2016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‹N°›</a:t>
            </a:fld>
            <a:endParaRPr lang="en-US" dirty="0"/>
          </a:p>
        </p:txBody>
      </p:sp>
      <p:pic>
        <p:nvPicPr>
          <p:cNvPr id="5" name="Imag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352" y="6220284"/>
            <a:ext cx="1861113" cy="542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55313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B3A6E-A198-4F08-8CB4-715ABEAAAEBD}" type="datetime1">
              <a:rPr lang="en-US" smtClean="0"/>
              <a:t>11/14/2016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‹N°›</a:t>
            </a:fld>
            <a:endParaRPr lang="en-US"/>
          </a:p>
        </p:txBody>
      </p:sp>
      <p:pic>
        <p:nvPicPr>
          <p:cNvPr id="8" name="Imag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352" y="6220284"/>
            <a:ext cx="1861113" cy="542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6129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D2073-8835-41BD-A5CA-69D969E79521}" type="datetime1">
              <a:rPr lang="en-US" smtClean="0"/>
              <a:t>11/14/2016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 bwMode="blackWhite">
          <a:xfrm>
            <a:off x="644091" y="640080"/>
            <a:ext cx="6675120" cy="5577840"/>
          </a:xfrm>
          <a:prstGeom prst="rect">
            <a:avLst/>
          </a:prstGeom>
          <a:solidFill>
            <a:srgbClr val="000000"/>
          </a:solidFill>
          <a:ln w="101600">
            <a:solidFill>
              <a:schemeClr val="tx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7645508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0DE667-2F69-4932-86AE-AF16913455F5}" type="datetime1">
              <a:rPr lang="en-US" smtClean="0"/>
              <a:t>11/14/2016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E31375A4-56A4-47D6-9801-1991572033F7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79098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  <p:sldLayoutId id="2147483687" r:id="rId14"/>
    <p:sldLayoutId id="2147483688" r:id="rId15"/>
    <p:sldLayoutId id="2147483689" r:id="rId16"/>
    <p:sldLayoutId id="2147483690" r:id="rId17"/>
    <p:sldLayoutId id="2147483656" r:id="rId18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Acquisition Rapide Multivoies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fr-FR" sz="2200" dirty="0" smtClean="0"/>
              <a:t>P16A01 </a:t>
            </a:r>
            <a:r>
              <a:rPr lang="fr-FR" sz="2200" cap="all" dirty="0" smtClean="0"/>
              <a:t>: Présentation du projet – 14/11/2016 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/>
            </a:r>
            <a:br>
              <a:rPr lang="fr-FR" dirty="0" smtClean="0"/>
            </a:br>
            <a:r>
              <a:rPr lang="fr-FR" sz="1900" b="1" dirty="0" smtClean="0"/>
              <a:t>Christopher Brière </a:t>
            </a:r>
            <a:r>
              <a:rPr lang="fr-FR" sz="1900" dirty="0" smtClean="0"/>
              <a:t>– </a:t>
            </a:r>
            <a:r>
              <a:rPr lang="fr-FR" sz="1900" b="1" dirty="0" smtClean="0"/>
              <a:t>Pierre Flodrops</a:t>
            </a:r>
            <a:endParaRPr lang="fr-FR" b="1" dirty="0"/>
          </a:p>
        </p:txBody>
      </p:sp>
      <p:sp>
        <p:nvSpPr>
          <p:cNvPr id="4" name="Espace réservé du contenu 3"/>
          <p:cNvSpPr>
            <a:spLocks noGrp="1"/>
          </p:cNvSpPr>
          <p:nvPr>
            <p:ph idx="10"/>
          </p:nvPr>
        </p:nvSpPr>
        <p:spPr>
          <a:xfrm>
            <a:off x="9336360" y="2129032"/>
            <a:ext cx="2808312" cy="3045525"/>
          </a:xfrm>
        </p:spPr>
        <p:txBody>
          <a:bodyPr>
            <a:noAutofit/>
          </a:bodyPr>
          <a:lstStyle/>
          <a:p>
            <a:r>
              <a:rPr lang="fr-FR" sz="2200" dirty="0" smtClean="0"/>
              <a:t>Client et</a:t>
            </a:r>
            <a:br>
              <a:rPr lang="fr-FR" sz="2200" dirty="0" smtClean="0"/>
            </a:br>
            <a:r>
              <a:rPr lang="fr-FR" sz="2200" dirty="0" smtClean="0"/>
              <a:t>Tuteur technique:</a:t>
            </a:r>
            <a:r>
              <a:rPr lang="fr-FR" sz="2200" smtClean="0"/>
              <a:t/>
            </a:r>
            <a:br>
              <a:rPr lang="fr-FR" sz="2200" smtClean="0"/>
            </a:br>
            <a:r>
              <a:rPr lang="fr-FR" sz="2200" b="1" smtClean="0"/>
              <a:t>M </a:t>
            </a:r>
            <a:r>
              <a:rPr lang="fr-FR" sz="2200" b="1" dirty="0" smtClean="0"/>
              <a:t>Pasquier </a:t>
            </a:r>
            <a:br>
              <a:rPr lang="fr-FR" sz="2200" b="1" dirty="0" smtClean="0"/>
            </a:br>
            <a:r>
              <a:rPr lang="fr-FR" sz="2200" b="1" dirty="0" smtClean="0"/>
              <a:t>(Polytech)</a:t>
            </a:r>
          </a:p>
          <a:p>
            <a:r>
              <a:rPr lang="fr-FR" sz="2200" dirty="0" smtClean="0"/>
              <a:t>Tutrice Industrielle:</a:t>
            </a:r>
            <a:br>
              <a:rPr lang="fr-FR" sz="2200" dirty="0" smtClean="0"/>
            </a:br>
            <a:r>
              <a:rPr lang="fr-FR" sz="2200" b="1" dirty="0" smtClean="0"/>
              <a:t>Mme </a:t>
            </a:r>
            <a:r>
              <a:rPr lang="fr-FR" sz="2200" b="1" dirty="0" err="1" smtClean="0"/>
              <a:t>Goi</a:t>
            </a:r>
            <a:endParaRPr lang="fr-FR" sz="2200" b="1" dirty="0" smtClean="0"/>
          </a:p>
        </p:txBody>
      </p:sp>
      <p:sp>
        <p:nvSpPr>
          <p:cNvPr id="6" name="Sous-titre 2"/>
          <p:cNvSpPr txBox="1">
            <a:spLocks/>
          </p:cNvSpPr>
          <p:nvPr/>
        </p:nvSpPr>
        <p:spPr bwMode="white">
          <a:xfrm>
            <a:off x="3057531" y="5911997"/>
            <a:ext cx="6480720" cy="2880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sz="2000" kern="120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 pitchFamily="34" charset="0"/>
              <a:buNone/>
              <a:defRPr sz="2000" kern="1200">
                <a:solidFill>
                  <a:schemeClr val="tx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800" kern="1200">
                <a:solidFill>
                  <a:schemeClr val="tx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200" b="1" dirty="0" smtClean="0"/>
              <a:t>Polytech Clermont-Ferrand – Génie Electrique : Projet Industriel 2016-2017</a:t>
            </a:r>
            <a:endParaRPr lang="fr-FR" sz="1200" b="1" dirty="0"/>
          </a:p>
        </p:txBody>
      </p:sp>
    </p:spTree>
    <p:extLst>
      <p:ext uri="{BB962C8B-B14F-4D97-AF65-F5344CB8AC3E}">
        <p14:creationId xmlns:p14="http://schemas.microsoft.com/office/powerpoint/2010/main" val="2900686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Contexte du projet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9376" y="1822423"/>
            <a:ext cx="10009112" cy="4267200"/>
          </a:xfrm>
        </p:spPr>
        <p:txBody>
          <a:bodyPr/>
          <a:lstStyle/>
          <a:p>
            <a:pPr marL="0" indent="0">
              <a:buNone/>
            </a:pPr>
            <a:endParaRPr lang="fr-FR" dirty="0">
              <a:sym typeface="Wingdings" panose="05000000000000000000" pitchFamily="2" charset="2"/>
            </a:endParaRPr>
          </a:p>
          <a:p>
            <a:pPr marL="0" lvl="0" indent="0">
              <a:buNone/>
            </a:pPr>
            <a:r>
              <a:rPr lang="fr-FR" dirty="0">
                <a:solidFill>
                  <a:srgbClr val="404040"/>
                </a:solidFill>
                <a:ea typeface="Microsoft YaHei" pitchFamily="2"/>
              </a:rPr>
              <a:t>Observer l'évolution de plusieurs grandeurs physiques intervenant </a:t>
            </a:r>
            <a:r>
              <a:rPr lang="fr-FR" dirty="0" smtClean="0">
                <a:solidFill>
                  <a:srgbClr val="404040"/>
                </a:solidFill>
                <a:ea typeface="Microsoft YaHei" pitchFamily="2"/>
              </a:rPr>
              <a:t>sur </a:t>
            </a:r>
            <a:r>
              <a:rPr lang="fr-FR" dirty="0">
                <a:solidFill>
                  <a:srgbClr val="404040"/>
                </a:solidFill>
                <a:ea typeface="Microsoft YaHei" pitchFamily="2"/>
              </a:rPr>
              <a:t>un </a:t>
            </a:r>
            <a:r>
              <a:rPr lang="fr-FR" dirty="0" smtClean="0">
                <a:solidFill>
                  <a:srgbClr val="404040"/>
                </a:solidFill>
                <a:ea typeface="Microsoft YaHei" pitchFamily="2"/>
              </a:rPr>
              <a:t>moteur électrique triphasé</a:t>
            </a:r>
            <a:r>
              <a:rPr lang="fr-FR" dirty="0" smtClean="0">
                <a:sym typeface="Wingdings" panose="05000000000000000000" pitchFamily="2" charset="2"/>
              </a:rPr>
              <a:t>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fr-FR" dirty="0" smtClean="0">
                <a:sym typeface="Wingdings" panose="05000000000000000000" pitchFamily="2" charset="2"/>
              </a:rPr>
              <a:t>6 tensions simples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fr-FR" dirty="0" smtClean="0">
                <a:sym typeface="Wingdings" panose="05000000000000000000" pitchFamily="2" charset="2"/>
              </a:rPr>
              <a:t>3 tensions de commande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fr-FR" dirty="0" smtClean="0">
                <a:sym typeface="Wingdings" panose="05000000000000000000" pitchFamily="2" charset="2"/>
              </a:rPr>
              <a:t>4 courants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fr-FR" dirty="0" smtClean="0">
                <a:sym typeface="Wingdings" panose="05000000000000000000" pitchFamily="2" charset="2"/>
              </a:rPr>
              <a:t>1 couple moteur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fr-FR" dirty="0" smtClean="0">
                <a:sym typeface="Wingdings" panose="05000000000000000000" pitchFamily="2" charset="2"/>
              </a:rPr>
              <a:t>1 vitesse de rotation</a:t>
            </a:r>
          </a:p>
          <a:p>
            <a:pPr marL="57150" indent="0">
              <a:buNone/>
            </a:pPr>
            <a:r>
              <a:rPr lang="fr-FR" dirty="0" smtClean="0">
                <a:solidFill>
                  <a:schemeClr val="tx2">
                    <a:lumMod val="60000"/>
                    <a:lumOff val="40000"/>
                  </a:schemeClr>
                </a:solidFill>
                <a:sym typeface="Wingdings" panose="05000000000000000000" pitchFamily="2" charset="2"/>
              </a:rPr>
              <a:t>BUT DU PROJET</a:t>
            </a:r>
          </a:p>
          <a:p>
            <a:pPr marL="57150" indent="0">
              <a:buNone/>
            </a:pPr>
            <a:r>
              <a:rPr lang="fr-FR" dirty="0" smtClean="0">
                <a:solidFill>
                  <a:schemeClr val="tx1"/>
                </a:solidFill>
                <a:sym typeface="Wingdings" panose="05000000000000000000" pitchFamily="2" charset="2"/>
              </a:rPr>
              <a:t>Permettre de valider une loi de commande appliquée sur un moteur triphasé</a:t>
            </a:r>
          </a:p>
          <a:p>
            <a:pPr lvl="1">
              <a:buFont typeface="Wingdings" panose="05000000000000000000" pitchFamily="2" charset="2"/>
              <a:buChar char="ü"/>
            </a:pPr>
            <a:endParaRPr lang="fr-FR" dirty="0" smtClean="0">
              <a:sym typeface="Wingdings" panose="05000000000000000000" pitchFamily="2" charset="2"/>
            </a:endParaRPr>
          </a:p>
          <a:p>
            <a:pPr lvl="1">
              <a:buFont typeface="Wingdings" panose="05000000000000000000" pitchFamily="2" charset="2"/>
              <a:buChar char="ü"/>
            </a:pPr>
            <a:endParaRPr lang="fr-FR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826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Cahier des charges</a:t>
            </a:r>
            <a:endParaRPr lang="fr-FR" dirty="0"/>
          </a:p>
        </p:txBody>
      </p:sp>
      <p:sp>
        <p:nvSpPr>
          <p:cNvPr id="6" name="Espace réservé du contenu 5"/>
          <p:cNvSpPr>
            <a:spLocks noGrp="1"/>
          </p:cNvSpPr>
          <p:nvPr>
            <p:ph idx="1"/>
          </p:nvPr>
        </p:nvSpPr>
        <p:spPr>
          <a:xfrm>
            <a:off x="677334" y="4038224"/>
            <a:ext cx="10285520" cy="2107554"/>
          </a:xfrm>
        </p:spPr>
        <p:txBody>
          <a:bodyPr numCol="2">
            <a:noAutofit/>
          </a:bodyPr>
          <a:lstStyle/>
          <a:p>
            <a:r>
              <a:rPr lang="fr-FR" sz="1600" dirty="0" smtClean="0"/>
              <a:t>Enregistrement de l’évolution de 15 grandeurs physiques </a:t>
            </a:r>
            <a:br>
              <a:rPr lang="fr-FR" sz="1600" dirty="0" smtClean="0"/>
            </a:br>
            <a:r>
              <a:rPr lang="fr-FR" sz="1600" dirty="0" smtClean="0"/>
              <a:t>(Tension, Courant, Vitesse, Puissance)</a:t>
            </a:r>
          </a:p>
          <a:p>
            <a:r>
              <a:rPr lang="fr-FR" sz="1600" dirty="0" smtClean="0"/>
              <a:t>Utiliser les capteurs fournis par le client</a:t>
            </a:r>
            <a:endParaRPr lang="fr-FR" sz="1600" dirty="0"/>
          </a:p>
          <a:p>
            <a:r>
              <a:rPr lang="fr-FR" sz="1600" dirty="0" smtClean="0"/>
              <a:t>Simultanéité des acquisitions</a:t>
            </a:r>
          </a:p>
          <a:p>
            <a:r>
              <a:rPr lang="fr-FR" sz="1600" dirty="0" smtClean="0"/>
              <a:t>Période d’acquisition : 2us </a:t>
            </a:r>
            <a:r>
              <a:rPr lang="fr-FR" sz="1200" dirty="0" smtClean="0"/>
              <a:t>max</a:t>
            </a:r>
          </a:p>
          <a:p>
            <a:endParaRPr lang="fr-FR" sz="1600" dirty="0" smtClean="0"/>
          </a:p>
          <a:p>
            <a:endParaRPr lang="fr-FR" sz="1600" dirty="0"/>
          </a:p>
          <a:p>
            <a:r>
              <a:rPr lang="fr-FR" sz="1600" dirty="0" smtClean="0"/>
              <a:t>Précision des mesures : 2%</a:t>
            </a:r>
          </a:p>
          <a:p>
            <a:r>
              <a:rPr lang="fr-FR" sz="1600" dirty="0" smtClean="0"/>
              <a:t>Prendre en compte un signal de trigger </a:t>
            </a:r>
          </a:p>
          <a:p>
            <a:r>
              <a:rPr lang="fr-FR" sz="1600" dirty="0" smtClean="0"/>
              <a:t>Tracé de l’évolution temporelle</a:t>
            </a:r>
          </a:p>
          <a:p>
            <a:endParaRPr lang="fr-FR" sz="1600" dirty="0" smtClean="0"/>
          </a:p>
          <a:p>
            <a:endParaRPr lang="fr-FR" sz="1600" dirty="0" smtClean="0"/>
          </a:p>
          <a:p>
            <a:endParaRPr lang="fr-FR" sz="1600" dirty="0" smtClean="0"/>
          </a:p>
          <a:p>
            <a:endParaRPr lang="fr-FR" sz="160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328248" y="6364155"/>
            <a:ext cx="683339" cy="365125"/>
          </a:xfrm>
        </p:spPr>
        <p:txBody>
          <a:bodyPr/>
          <a:lstStyle/>
          <a:p>
            <a:fld id="{E31375A4-56A4-47D6-9801-1991572033F7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4" name="ZoneTexte 3"/>
          <p:cNvSpPr txBox="1"/>
          <p:nvPr/>
        </p:nvSpPr>
        <p:spPr>
          <a:xfrm>
            <a:off x="1524000" y="4293096"/>
            <a:ext cx="10260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grpSp>
        <p:nvGrpSpPr>
          <p:cNvPr id="12" name="Groupe 11"/>
          <p:cNvGrpSpPr/>
          <p:nvPr/>
        </p:nvGrpSpPr>
        <p:grpSpPr>
          <a:xfrm>
            <a:off x="335361" y="1168087"/>
            <a:ext cx="10983213" cy="2651760"/>
            <a:chOff x="335361" y="1168087"/>
            <a:chExt cx="10983213" cy="2651760"/>
          </a:xfrm>
        </p:grpSpPr>
        <p:sp>
          <p:nvSpPr>
            <p:cNvPr id="9" name="Flèche droite 8"/>
            <p:cNvSpPr/>
            <p:nvPr/>
          </p:nvSpPr>
          <p:spPr>
            <a:xfrm>
              <a:off x="5222360" y="2101947"/>
              <a:ext cx="1566428" cy="782796"/>
            </a:xfrm>
            <a:prstGeom prst="rightArrow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 smtClean="0">
                  <a:solidFill>
                    <a:schemeClr val="bg2">
                      <a:lumMod val="20000"/>
                      <a:lumOff val="80000"/>
                    </a:schemeClr>
                  </a:solidFill>
                </a:rPr>
                <a:t>Projet</a:t>
              </a:r>
              <a:endParaRPr lang="fr-FR" dirty="0">
                <a:solidFill>
                  <a:schemeClr val="bg2">
                    <a:lumMod val="20000"/>
                    <a:lumOff val="80000"/>
                  </a:schemeClr>
                </a:solidFill>
              </a:endParaRPr>
            </a:p>
          </p:txBody>
        </p:sp>
        <p:pic>
          <p:nvPicPr>
            <p:cNvPr id="11" name="Image 10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58054" y="1168087"/>
              <a:ext cx="4160520" cy="265176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7" name="Image 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5361" y="2389710"/>
              <a:ext cx="1800200" cy="1171752"/>
            </a:xfrm>
            <a:prstGeom prst="rect">
              <a:avLst/>
            </a:prstGeom>
          </p:spPr>
        </p:pic>
        <p:pic>
          <p:nvPicPr>
            <p:cNvPr id="8" name="Image 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90412" y="1384732"/>
              <a:ext cx="2471936" cy="185395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21725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536" y="209474"/>
            <a:ext cx="8596668" cy="1320800"/>
          </a:xfrm>
        </p:spPr>
        <p:txBody>
          <a:bodyPr/>
          <a:lstStyle/>
          <a:p>
            <a:r>
              <a:rPr lang="fr-FR" dirty="0"/>
              <a:t>Solution Technique Retenue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91" y="1177264"/>
            <a:ext cx="1165597" cy="6480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Rectangle 10"/>
          <p:cNvSpPr/>
          <p:nvPr/>
        </p:nvSpPr>
        <p:spPr>
          <a:xfrm>
            <a:off x="9175353" y="3882610"/>
            <a:ext cx="2917998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 smtClean="0"/>
              <a:t>Lire et exploiter les données (affichage et calcul) </a:t>
            </a:r>
            <a:endParaRPr lang="fr-FR" sz="1600" dirty="0"/>
          </a:p>
        </p:txBody>
      </p:sp>
      <p:sp>
        <p:nvSpPr>
          <p:cNvPr id="20" name="Rectangle 19"/>
          <p:cNvSpPr/>
          <p:nvPr/>
        </p:nvSpPr>
        <p:spPr>
          <a:xfrm>
            <a:off x="1343183" y="3703373"/>
            <a:ext cx="7269409" cy="191380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5657349" y="3833164"/>
            <a:ext cx="2568177" cy="7188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 smtClean="0"/>
              <a:t>Générer un fichier de résultat (fichier .</a:t>
            </a:r>
            <a:r>
              <a:rPr lang="fr-FR" sz="1600" dirty="0" err="1" smtClean="0"/>
              <a:t>txt</a:t>
            </a:r>
            <a:r>
              <a:rPr lang="fr-FR" sz="1600" dirty="0" smtClean="0"/>
              <a:t>)</a:t>
            </a:r>
            <a:endParaRPr lang="fr-FR" sz="1600" dirty="0"/>
          </a:p>
        </p:txBody>
      </p:sp>
      <p:sp>
        <p:nvSpPr>
          <p:cNvPr id="13" name="Rectangle 12"/>
          <p:cNvSpPr/>
          <p:nvPr/>
        </p:nvSpPr>
        <p:spPr>
          <a:xfrm>
            <a:off x="1562713" y="3825909"/>
            <a:ext cx="3144809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 smtClean="0"/>
              <a:t>Gestion des données acquises</a:t>
            </a:r>
            <a:br>
              <a:rPr lang="fr-FR" sz="1600" dirty="0" smtClean="0"/>
            </a:br>
            <a:r>
              <a:rPr lang="fr-FR" sz="1600" dirty="0" smtClean="0"/>
              <a:t>(stockage et transfert)</a:t>
            </a:r>
            <a:endParaRPr lang="fr-FR" sz="1600" dirty="0"/>
          </a:p>
        </p:txBody>
      </p:sp>
      <p:pic>
        <p:nvPicPr>
          <p:cNvPr id="17" name="Image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7745" y="4680219"/>
            <a:ext cx="1090579" cy="6950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9" name="Rectangle 18"/>
          <p:cNvSpPr/>
          <p:nvPr/>
        </p:nvSpPr>
        <p:spPr>
          <a:xfrm>
            <a:off x="1415480" y="977052"/>
            <a:ext cx="9272253" cy="211005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2221468" y="1175697"/>
            <a:ext cx="1402101" cy="63225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 smtClean="0"/>
              <a:t>Adaptation en Tension</a:t>
            </a:r>
            <a:endParaRPr lang="fr-FR" sz="1600" dirty="0"/>
          </a:p>
        </p:txBody>
      </p:sp>
      <p:sp>
        <p:nvSpPr>
          <p:cNvPr id="10" name="Rectangle 9"/>
          <p:cNvSpPr/>
          <p:nvPr/>
        </p:nvSpPr>
        <p:spPr>
          <a:xfrm>
            <a:off x="5950472" y="1202636"/>
            <a:ext cx="2243517" cy="6201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 smtClean="0"/>
              <a:t>Conversion </a:t>
            </a:r>
            <a:br>
              <a:rPr lang="fr-FR" sz="1600" dirty="0" smtClean="0"/>
            </a:br>
            <a:r>
              <a:rPr lang="fr-FR" sz="1600" dirty="0" smtClean="0"/>
              <a:t>Analogique Numérique </a:t>
            </a:r>
            <a:endParaRPr lang="fr-FR" sz="1600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3010" y="1938718"/>
            <a:ext cx="1374291" cy="9370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29" name="Connecteur droit avec flèche 28"/>
          <p:cNvCxnSpPr>
            <a:stCxn id="6" idx="3"/>
            <a:endCxn id="10" idx="1"/>
          </p:cNvCxnSpPr>
          <p:nvPr/>
        </p:nvCxnSpPr>
        <p:spPr>
          <a:xfrm>
            <a:off x="3623569" y="1491827"/>
            <a:ext cx="2326903" cy="2089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en angle 31"/>
          <p:cNvCxnSpPr>
            <a:stCxn id="10" idx="3"/>
            <a:endCxn id="13" idx="1"/>
          </p:cNvCxnSpPr>
          <p:nvPr/>
        </p:nvCxnSpPr>
        <p:spPr>
          <a:xfrm flipH="1">
            <a:off x="1562713" y="1512720"/>
            <a:ext cx="6631276" cy="2673229"/>
          </a:xfrm>
          <a:prstGeom prst="bentConnector5">
            <a:avLst>
              <a:gd name="adj1" fmla="val -43370"/>
              <a:gd name="adj2" fmla="val 65680"/>
              <a:gd name="adj3" fmla="val 110407"/>
            </a:avLst>
          </a:prstGeom>
          <a:ln w="38100">
            <a:solidFill>
              <a:schemeClr val="tx1"/>
            </a:solidFill>
            <a:tailEnd type="triangle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droit avec flèche 33"/>
          <p:cNvCxnSpPr>
            <a:stCxn id="13" idx="3"/>
            <a:endCxn id="12" idx="1"/>
          </p:cNvCxnSpPr>
          <p:nvPr/>
        </p:nvCxnSpPr>
        <p:spPr>
          <a:xfrm>
            <a:off x="4707522" y="4185949"/>
            <a:ext cx="949827" cy="6641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cteur droit avec flèche 42"/>
          <p:cNvCxnSpPr>
            <a:stCxn id="12" idx="3"/>
            <a:endCxn id="11" idx="1"/>
          </p:cNvCxnSpPr>
          <p:nvPr/>
        </p:nvCxnSpPr>
        <p:spPr>
          <a:xfrm>
            <a:off x="8225526" y="4192590"/>
            <a:ext cx="949827" cy="14056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ZoneTexte 2"/>
          <p:cNvSpPr txBox="1"/>
          <p:nvPr/>
        </p:nvSpPr>
        <p:spPr>
          <a:xfrm>
            <a:off x="9321089" y="969653"/>
            <a:ext cx="14657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Carte Fille</a:t>
            </a:r>
            <a:endParaRPr lang="fr-FR" dirty="0"/>
          </a:p>
        </p:txBody>
      </p:sp>
      <p:sp>
        <p:nvSpPr>
          <p:cNvPr id="28" name="ZoneTexte 27"/>
          <p:cNvSpPr txBox="1"/>
          <p:nvPr/>
        </p:nvSpPr>
        <p:spPr>
          <a:xfrm>
            <a:off x="7349141" y="5201015"/>
            <a:ext cx="14657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Carte Mère</a:t>
            </a:r>
            <a:endParaRPr lang="fr-FR" dirty="0"/>
          </a:p>
        </p:txBody>
      </p:sp>
      <p:grpSp>
        <p:nvGrpSpPr>
          <p:cNvPr id="26" name="Groupe 25"/>
          <p:cNvGrpSpPr/>
          <p:nvPr/>
        </p:nvGrpSpPr>
        <p:grpSpPr>
          <a:xfrm>
            <a:off x="4740182" y="1972630"/>
            <a:ext cx="1440160" cy="1109767"/>
            <a:chOff x="6816080" y="1980201"/>
            <a:chExt cx="1440160" cy="1109767"/>
          </a:xfrm>
        </p:grpSpPr>
        <p:pic>
          <p:nvPicPr>
            <p:cNvPr id="14" name="Image 13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68226" y="1980201"/>
              <a:ext cx="1019577" cy="77244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25" name="ZoneTexte 24"/>
            <p:cNvSpPr txBox="1"/>
            <p:nvPr/>
          </p:nvSpPr>
          <p:spPr>
            <a:xfrm>
              <a:off x="6816080" y="2836052"/>
              <a:ext cx="1440160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50" b="1" dirty="0" smtClean="0"/>
                <a:t>Microcontrôleur fils</a:t>
              </a:r>
              <a:endParaRPr lang="fr-FR" sz="1050" b="1" dirty="0"/>
            </a:p>
          </p:txBody>
        </p:sp>
      </p:grpSp>
      <p:cxnSp>
        <p:nvCxnSpPr>
          <p:cNvPr id="36" name="Connecteur droit avec flèche 35"/>
          <p:cNvCxnSpPr>
            <a:stCxn id="5" idx="3"/>
            <a:endCxn id="6" idx="1"/>
          </p:cNvCxnSpPr>
          <p:nvPr/>
        </p:nvCxnSpPr>
        <p:spPr>
          <a:xfrm flipV="1">
            <a:off x="1269688" y="1491827"/>
            <a:ext cx="951780" cy="947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7" name="Groupe 56"/>
          <p:cNvGrpSpPr/>
          <p:nvPr/>
        </p:nvGrpSpPr>
        <p:grpSpPr>
          <a:xfrm>
            <a:off x="2613656" y="4594393"/>
            <a:ext cx="1670451" cy="1022790"/>
            <a:chOff x="2127241" y="5036526"/>
            <a:chExt cx="1670451" cy="1022790"/>
          </a:xfrm>
        </p:grpSpPr>
        <p:pic>
          <p:nvPicPr>
            <p:cNvPr id="15" name="Image 14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76591" y="5036526"/>
              <a:ext cx="873975" cy="55329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55" name="ZoneTexte 54"/>
            <p:cNvSpPr txBox="1"/>
            <p:nvPr/>
          </p:nvSpPr>
          <p:spPr>
            <a:xfrm>
              <a:off x="2127241" y="5643818"/>
              <a:ext cx="1670451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50" b="1" dirty="0" smtClean="0"/>
                <a:t>Microcontrôleur </a:t>
              </a:r>
              <a:br>
                <a:rPr lang="fr-FR" sz="1050" b="1" dirty="0" smtClean="0"/>
              </a:br>
              <a:r>
                <a:rPr lang="fr-FR" sz="1050" b="1" dirty="0" smtClean="0"/>
                <a:t>père</a:t>
              </a:r>
              <a:endParaRPr lang="fr-FR" sz="1050" b="1" dirty="0"/>
            </a:p>
          </p:txBody>
        </p:sp>
      </p:grpSp>
      <p:sp>
        <p:nvSpPr>
          <p:cNvPr id="60" name="Flèche droite 59"/>
          <p:cNvSpPr/>
          <p:nvPr/>
        </p:nvSpPr>
        <p:spPr>
          <a:xfrm>
            <a:off x="3470248" y="2432377"/>
            <a:ext cx="708151" cy="15272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5" name="Flèche droite 64"/>
          <p:cNvSpPr/>
          <p:nvPr/>
        </p:nvSpPr>
        <p:spPr>
          <a:xfrm>
            <a:off x="6833494" y="2632898"/>
            <a:ext cx="892619" cy="10131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75" name="Groupe 74"/>
          <p:cNvGrpSpPr/>
          <p:nvPr/>
        </p:nvGrpSpPr>
        <p:grpSpPr>
          <a:xfrm>
            <a:off x="4281215" y="4806580"/>
            <a:ext cx="1670451" cy="639404"/>
            <a:chOff x="4281215" y="4806580"/>
            <a:chExt cx="1670451" cy="639404"/>
          </a:xfrm>
        </p:grpSpPr>
        <p:sp>
          <p:nvSpPr>
            <p:cNvPr id="62" name="Flèche droite 61"/>
            <p:cNvSpPr/>
            <p:nvPr/>
          </p:nvSpPr>
          <p:spPr>
            <a:xfrm>
              <a:off x="4368508" y="4806580"/>
              <a:ext cx="1389231" cy="155079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6" name="ZoneTexte 65"/>
            <p:cNvSpPr txBox="1"/>
            <p:nvPr/>
          </p:nvSpPr>
          <p:spPr>
            <a:xfrm>
              <a:off x="4281215" y="5030486"/>
              <a:ext cx="1670451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50" b="1" dirty="0" smtClean="0"/>
                <a:t>Communication</a:t>
              </a:r>
              <a:br>
                <a:rPr lang="fr-FR" sz="1050" b="1" dirty="0" smtClean="0"/>
              </a:br>
              <a:r>
                <a:rPr lang="fr-FR" sz="1050" b="1" dirty="0" smtClean="0"/>
                <a:t>USB</a:t>
              </a:r>
              <a:endParaRPr lang="fr-FR" sz="1050" b="1" dirty="0"/>
            </a:p>
          </p:txBody>
        </p:sp>
      </p:grpSp>
      <p:grpSp>
        <p:nvGrpSpPr>
          <p:cNvPr id="74" name="Groupe 73"/>
          <p:cNvGrpSpPr/>
          <p:nvPr/>
        </p:nvGrpSpPr>
        <p:grpSpPr>
          <a:xfrm>
            <a:off x="1126724" y="4797475"/>
            <a:ext cx="1563608" cy="588206"/>
            <a:chOff x="1126724" y="4797475"/>
            <a:chExt cx="1563608" cy="588206"/>
          </a:xfrm>
        </p:grpSpPr>
        <p:sp>
          <p:nvSpPr>
            <p:cNvPr id="63" name="Flèche droite 62"/>
            <p:cNvSpPr/>
            <p:nvPr/>
          </p:nvSpPr>
          <p:spPr>
            <a:xfrm>
              <a:off x="1573441" y="4797475"/>
              <a:ext cx="708151" cy="152723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7" name="ZoneTexte 66"/>
            <p:cNvSpPr txBox="1"/>
            <p:nvPr/>
          </p:nvSpPr>
          <p:spPr>
            <a:xfrm>
              <a:off x="1126724" y="4924016"/>
              <a:ext cx="156360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200" b="1" dirty="0" smtClean="0"/>
                <a:t>Communication </a:t>
              </a:r>
              <a:br>
                <a:rPr lang="fr-FR" sz="1200" b="1" dirty="0" smtClean="0"/>
              </a:br>
              <a:r>
                <a:rPr lang="fr-FR" sz="1200" b="1" dirty="0" smtClean="0"/>
                <a:t>SPI</a:t>
              </a:r>
              <a:endParaRPr lang="fr-FR" sz="1200" b="1" dirty="0"/>
            </a:p>
          </p:txBody>
        </p:sp>
      </p:grpSp>
      <p:pic>
        <p:nvPicPr>
          <p:cNvPr id="9" name="Image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0195" y="1992604"/>
            <a:ext cx="787661" cy="7876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6" name="ZoneTexte 45"/>
          <p:cNvSpPr txBox="1"/>
          <p:nvPr/>
        </p:nvSpPr>
        <p:spPr>
          <a:xfrm>
            <a:off x="6425553" y="2077369"/>
            <a:ext cx="15636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smtClean="0"/>
              <a:t>Communication</a:t>
            </a:r>
            <a:br>
              <a:rPr lang="fr-FR" sz="1200" b="1" dirty="0" smtClean="0"/>
            </a:br>
            <a:r>
              <a:rPr lang="fr-FR" sz="1200" b="1" dirty="0" smtClean="0"/>
              <a:t> SPI</a:t>
            </a:r>
            <a:endParaRPr lang="fr-FR" sz="1200" b="1" dirty="0"/>
          </a:p>
        </p:txBody>
      </p:sp>
      <p:sp>
        <p:nvSpPr>
          <p:cNvPr id="54" name="ZoneTexte 53"/>
          <p:cNvSpPr txBox="1"/>
          <p:nvPr/>
        </p:nvSpPr>
        <p:spPr>
          <a:xfrm>
            <a:off x="9247573" y="2813793"/>
            <a:ext cx="144016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b="1" dirty="0" smtClean="0"/>
              <a:t>Module mémoire</a:t>
            </a:r>
            <a:endParaRPr lang="fr-FR" sz="1050" b="1" dirty="0"/>
          </a:p>
        </p:txBody>
      </p:sp>
      <p:pic>
        <p:nvPicPr>
          <p:cNvPr id="69" name="Image 6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5761" y="4667391"/>
            <a:ext cx="1039240" cy="4988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12700" stA="38000" endPos="28000" dist="5000" dir="5400000" sy="-100000" algn="bl" rotWithShape="0"/>
          </a:effectLst>
        </p:spPr>
      </p:pic>
      <p:sp>
        <p:nvSpPr>
          <p:cNvPr id="73" name="ZoneTexte 72"/>
          <p:cNvSpPr txBox="1"/>
          <p:nvPr/>
        </p:nvSpPr>
        <p:spPr>
          <a:xfrm>
            <a:off x="3110115" y="2086363"/>
            <a:ext cx="15636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smtClean="0"/>
              <a:t>Tension 0-3.3V</a:t>
            </a:r>
            <a:endParaRPr lang="fr-FR" sz="1200" b="1" dirty="0"/>
          </a:p>
        </p:txBody>
      </p:sp>
      <p:sp>
        <p:nvSpPr>
          <p:cNvPr id="8" name="ZoneTexte 7"/>
          <p:cNvSpPr txBox="1"/>
          <p:nvPr/>
        </p:nvSpPr>
        <p:spPr>
          <a:xfrm>
            <a:off x="10698416" y="1089601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x15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47639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77334" y="516278"/>
            <a:ext cx="8596668" cy="1320800"/>
          </a:xfrm>
        </p:spPr>
        <p:txBody>
          <a:bodyPr/>
          <a:lstStyle/>
          <a:p>
            <a:r>
              <a:rPr lang="fr-FR" dirty="0" smtClean="0"/>
              <a:t>WBS</a:t>
            </a:r>
            <a:br>
              <a:rPr lang="fr-FR" dirty="0" smtClean="0"/>
            </a:b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393" y="1268760"/>
            <a:ext cx="10957353" cy="45950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58256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Gantt</a:t>
            </a:r>
            <a:endParaRPr lang="fr-FR" dirty="0"/>
          </a:p>
        </p:txBody>
      </p:sp>
      <p:pic>
        <p:nvPicPr>
          <p:cNvPr id="5" name="Espace réservé du contenu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344" y="1340768"/>
            <a:ext cx="11856640" cy="4464496"/>
          </a:xfr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08330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77334" y="654932"/>
            <a:ext cx="8596668" cy="1320800"/>
          </a:xfrm>
        </p:spPr>
        <p:txBody>
          <a:bodyPr/>
          <a:lstStyle/>
          <a:p>
            <a:r>
              <a:rPr lang="fr-FR" dirty="0" smtClean="0"/>
              <a:t>Sous-Traitance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590663" y="6086694"/>
            <a:ext cx="683339" cy="365125"/>
          </a:xfrm>
        </p:spPr>
        <p:txBody>
          <a:bodyPr/>
          <a:lstStyle/>
          <a:p>
            <a:fld id="{E31375A4-56A4-47D6-9801-1991572033F7}" type="slidenum">
              <a:rPr lang="en-US" smtClean="0"/>
              <a:pPr/>
              <a:t>7</a:t>
            </a:fld>
            <a:endParaRPr lang="en-US" dirty="0"/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9008026"/>
              </p:ext>
            </p:extLst>
          </p:nvPr>
        </p:nvGraphicFramePr>
        <p:xfrm>
          <a:off x="839416" y="1844824"/>
          <a:ext cx="9687746" cy="2961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13327">
                  <a:extLst>
                    <a:ext uri="{9D8B030D-6E8A-4147-A177-3AD203B41FA5}">
                      <a16:colId xmlns:a16="http://schemas.microsoft.com/office/drawing/2014/main" val="3244615234"/>
                    </a:ext>
                  </a:extLst>
                </a:gridCol>
                <a:gridCol w="1154138">
                  <a:extLst>
                    <a:ext uri="{9D8B030D-6E8A-4147-A177-3AD203B41FA5}">
                      <a16:colId xmlns:a16="http://schemas.microsoft.com/office/drawing/2014/main" val="2110530850"/>
                    </a:ext>
                  </a:extLst>
                </a:gridCol>
                <a:gridCol w="2520281">
                  <a:extLst>
                    <a:ext uri="{9D8B030D-6E8A-4147-A177-3AD203B41FA5}">
                      <a16:colId xmlns:a16="http://schemas.microsoft.com/office/drawing/2014/main" val="2937674818"/>
                    </a:ext>
                  </a:extLst>
                </a:gridCol>
              </a:tblGrid>
              <a:tr h="142674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Scénarios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Itération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Avancement</a:t>
                      </a:r>
                      <a:endParaRPr lang="fr-FR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521689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baseline="0" dirty="0" smtClean="0"/>
                        <a:t>Créer emprunte fiche BNC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2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Terminé</a:t>
                      </a:r>
                      <a:endParaRPr lang="fr-FR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637897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baseline="0" dirty="0" smtClean="0"/>
                        <a:t>Compléter schéma électronique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2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Terminé</a:t>
                      </a:r>
                      <a:endParaRPr lang="fr-FR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905168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baseline="0" dirty="0" smtClean="0"/>
                        <a:t>Routage du schéma électronique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2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Terminé</a:t>
                      </a:r>
                      <a:endParaRPr lang="fr-FR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454663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baseline="0" dirty="0" smtClean="0"/>
                        <a:t>Support Wiki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3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Terminé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9650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baseline="0" dirty="0" smtClean="0"/>
                        <a:t>Vérification du fonctionnement d’un composant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3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Terminé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162489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baseline="0" dirty="0" smtClean="0"/>
                        <a:t>Création d’une carte électronique (schéma et routage)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3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En</a:t>
                      </a:r>
                      <a:r>
                        <a:rPr lang="fr-FR" baseline="0" dirty="0" smtClean="0"/>
                        <a:t> cours</a:t>
                      </a:r>
                      <a:endParaRPr lang="fr-FR" dirty="0" smtClean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214488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Compléter schéma carte fille et faire</a:t>
                      </a:r>
                      <a:r>
                        <a:rPr lang="fr-FR" baseline="0" dirty="0" smtClean="0"/>
                        <a:t> le routage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3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En cours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426847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682470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15480" y="980728"/>
            <a:ext cx="9144000" cy="4176464"/>
          </a:xfrm>
        </p:spPr>
        <p:txBody>
          <a:bodyPr>
            <a:normAutofit/>
          </a:bodyPr>
          <a:lstStyle/>
          <a:p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Merci de votre attention</a:t>
            </a:r>
            <a:br>
              <a:rPr lang="fr-FR" dirty="0" smtClean="0"/>
            </a:br>
            <a:r>
              <a:rPr lang="fr-FR" dirty="0"/>
              <a:t/>
            </a:r>
            <a:br>
              <a:rPr lang="fr-FR" dirty="0"/>
            </a:br>
            <a:r>
              <a:rPr lang="fr-FR" dirty="0" smtClean="0"/>
              <a:t>Avez-vous des questions?</a:t>
            </a:r>
            <a:br>
              <a:rPr lang="fr-FR" dirty="0" smtClean="0"/>
            </a:br>
            <a:r>
              <a:rPr lang="fr-FR" dirty="0" smtClean="0"/>
              <a:t/>
            </a:r>
            <a:br>
              <a:rPr lang="fr-FR" dirty="0" smtClean="0"/>
            </a:br>
            <a:r>
              <a:rPr lang="fr-FR" dirty="0"/>
              <a:t/>
            </a:r>
            <a:br>
              <a:rPr lang="fr-FR" dirty="0"/>
            </a:b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74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Proposition d’un sujet de sous-traitance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fr-FR" dirty="0" smtClean="0"/>
              <a:t>Création d’une carte électronique de développement pour microcontrôleur</a:t>
            </a:r>
          </a:p>
          <a:p>
            <a:endParaRPr lang="fr-FR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fr-FR" dirty="0" smtClean="0"/>
              <a:t>CAO (saisie du schéma + placement et routage de la carte)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FR" dirty="0" smtClean="0"/>
              <a:t>Tirage de la carte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FR" dirty="0" smtClean="0"/>
              <a:t>Soudure des composants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fr-FR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fr-FR" dirty="0" smtClean="0"/>
              <a:t>Schéma électronique fournis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FR" dirty="0" smtClean="0"/>
              <a:t>≈ 6h de travail</a:t>
            </a:r>
            <a:endParaRPr lang="fr-FR" dirty="0"/>
          </a:p>
          <a:p>
            <a:pPr>
              <a:buFont typeface="Wingdings" panose="05000000000000000000" pitchFamily="2" charset="2"/>
              <a:buChar char="§"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286571"/>
      </p:ext>
    </p:extLst>
  </p:cSld>
  <p:clrMapOvr>
    <a:masterClrMapping/>
  </p:clrMapOvr>
</p:sld>
</file>

<file path=ppt/theme/theme1.xml><?xml version="1.0" encoding="utf-8"?>
<a:theme xmlns:a="http://schemas.openxmlformats.org/drawingml/2006/main" name="Facette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Facette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TechComputer">
      <a:dk1>
        <a:srgbClr val="000000"/>
      </a:dk1>
      <a:lt1>
        <a:sysClr val="window" lastClr="FFFFFF"/>
      </a:lt1>
      <a:dk2>
        <a:srgbClr val="4D4D4D"/>
      </a:dk2>
      <a:lt2>
        <a:srgbClr val="DDDDDD"/>
      </a:lt2>
      <a:accent1>
        <a:srgbClr val="92D050"/>
      </a:accent1>
      <a:accent2>
        <a:srgbClr val="F7C331"/>
      </a:accent2>
      <a:accent3>
        <a:srgbClr val="47B8C7"/>
      </a:accent3>
      <a:accent4>
        <a:srgbClr val="B074BA"/>
      </a:accent4>
      <a:accent5>
        <a:srgbClr val="F34D47"/>
      </a:accent5>
      <a:accent6>
        <a:srgbClr val="FA8F30"/>
      </a:accent6>
      <a:hlink>
        <a:srgbClr val="47B8C7"/>
      </a:hlink>
      <a:folHlink>
        <a:srgbClr val="969696"/>
      </a:folHlink>
    </a:clrScheme>
    <a:fontScheme name="TechComputer">
      <a:majorFont>
        <a:latin typeface="Consolas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TechComputer">
      <a:dk1>
        <a:srgbClr val="000000"/>
      </a:dk1>
      <a:lt1>
        <a:sysClr val="window" lastClr="FFFFFF"/>
      </a:lt1>
      <a:dk2>
        <a:srgbClr val="4D4D4D"/>
      </a:dk2>
      <a:lt2>
        <a:srgbClr val="DDDDDD"/>
      </a:lt2>
      <a:accent1>
        <a:srgbClr val="92D050"/>
      </a:accent1>
      <a:accent2>
        <a:srgbClr val="F7C331"/>
      </a:accent2>
      <a:accent3>
        <a:srgbClr val="47B8C7"/>
      </a:accent3>
      <a:accent4>
        <a:srgbClr val="B074BA"/>
      </a:accent4>
      <a:accent5>
        <a:srgbClr val="F34D47"/>
      </a:accent5>
      <a:accent6>
        <a:srgbClr val="FA8F30"/>
      </a:accent6>
      <a:hlink>
        <a:srgbClr val="47B8C7"/>
      </a:hlink>
      <a:folHlink>
        <a:srgbClr val="969696"/>
      </a:folHlink>
    </a:clrScheme>
    <a:fontScheme name="TechComputer">
      <a:majorFont>
        <a:latin typeface="Consolas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ED472324-6816-447D-A73C-4FA00160DFA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230</Words>
  <Application>Microsoft Office PowerPoint</Application>
  <PresentationFormat>Grand écran</PresentationFormat>
  <Paragraphs>90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6" baseType="lpstr">
      <vt:lpstr>Microsoft YaHei</vt:lpstr>
      <vt:lpstr>Arial</vt:lpstr>
      <vt:lpstr>Candara</vt:lpstr>
      <vt:lpstr>Trebuchet MS</vt:lpstr>
      <vt:lpstr>Wingdings</vt:lpstr>
      <vt:lpstr>Wingdings 3</vt:lpstr>
      <vt:lpstr>Facette</vt:lpstr>
      <vt:lpstr>Acquisition Rapide Multivoies</vt:lpstr>
      <vt:lpstr>Contexte du projet</vt:lpstr>
      <vt:lpstr>Cahier des charges</vt:lpstr>
      <vt:lpstr>Solution Technique Retenue </vt:lpstr>
      <vt:lpstr>WBS </vt:lpstr>
      <vt:lpstr>Gantt</vt:lpstr>
      <vt:lpstr>Sous-Traitance</vt:lpstr>
      <vt:lpstr> Merci de votre attention  Avez-vous des questions?   </vt:lpstr>
      <vt:lpstr>Proposition d’un sujet de sous-traitance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2016-03-10T08:26:46Z</dcterms:created>
  <dcterms:modified xsi:type="dcterms:W3CDTF">2016-11-14T08:27:26Z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TC029010269991</vt:lpwstr>
  </property>
</Properties>
</file>