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3" r:id="rId1"/>
  </p:sldMasterIdLst>
  <p:sldIdLst>
    <p:sldId id="256" r:id="rId2"/>
    <p:sldId id="258" r:id="rId3"/>
    <p:sldId id="257" r:id="rId4"/>
  </p:sldIdLst>
  <p:sldSz cx="15119350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6161"/>
    <a:srgbClr val="3341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7" d="100"/>
          <a:sy n="57" d="100"/>
        </p:scale>
        <p:origin x="1157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1"/>
            <a:ext cx="15119353" cy="106918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6" name="Group 65"/>
          <p:cNvGrpSpPr/>
          <p:nvPr/>
        </p:nvGrpSpPr>
        <p:grpSpPr>
          <a:xfrm>
            <a:off x="1" y="1"/>
            <a:ext cx="3811338" cy="10691815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sp>
          <p:nvSpPr>
            <p:cNvPr id="67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71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5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1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9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96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8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8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41992" y="1749795"/>
            <a:ext cx="10902468" cy="3722335"/>
          </a:xfrm>
        </p:spPr>
        <p:txBody>
          <a:bodyPr anchor="b">
            <a:normAutofit/>
          </a:bodyPr>
          <a:lstStyle>
            <a:lvl1pPr algn="l">
              <a:defRPr sz="7483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1992" y="5615678"/>
            <a:ext cx="10902468" cy="2581379"/>
          </a:xfrm>
        </p:spPr>
        <p:txBody>
          <a:bodyPr>
            <a:normAutofit/>
          </a:bodyPr>
          <a:lstStyle>
            <a:lvl1pPr marL="0" indent="0" algn="l">
              <a:buNone/>
              <a:defRPr sz="3118" cap="all" baseline="0">
                <a:solidFill>
                  <a:schemeClr val="tx2"/>
                </a:solidFill>
              </a:defRPr>
            </a:lvl1pPr>
            <a:lvl2pPr marL="712775" indent="0" algn="ctr">
              <a:buNone/>
              <a:defRPr sz="3118"/>
            </a:lvl2pPr>
            <a:lvl3pPr marL="1425550" indent="0" algn="ctr">
              <a:buNone/>
              <a:defRPr sz="2806"/>
            </a:lvl3pPr>
            <a:lvl4pPr marL="2138324" indent="0" algn="ctr">
              <a:buNone/>
              <a:defRPr sz="2494"/>
            </a:lvl4pPr>
            <a:lvl5pPr marL="2851099" indent="0" algn="ctr">
              <a:buNone/>
              <a:defRPr sz="2494"/>
            </a:lvl5pPr>
            <a:lvl6pPr marL="3563874" indent="0" algn="ctr">
              <a:buNone/>
              <a:defRPr sz="2494"/>
            </a:lvl6pPr>
            <a:lvl7pPr marL="4276649" indent="0" algn="ctr">
              <a:buNone/>
              <a:defRPr sz="2494"/>
            </a:lvl7pPr>
            <a:lvl8pPr marL="4989424" indent="0" algn="ctr">
              <a:buNone/>
              <a:defRPr sz="2494"/>
            </a:lvl8pPr>
            <a:lvl9pPr marL="5702198" indent="0" algn="ctr">
              <a:buNone/>
              <a:defRPr sz="2494"/>
            </a:lvl9pPr>
          </a:lstStyle>
          <a:p>
            <a:r>
              <a:rPr lang="fr-FR" smtClean="0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591878" y="8434656"/>
            <a:ext cx="3401854" cy="5692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1/3/2017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41990" y="8434656"/>
            <a:ext cx="6355393" cy="569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3088231" y="8434653"/>
            <a:ext cx="956231" cy="569240"/>
          </a:xfrm>
        </p:spPr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8185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5468" y="6711094"/>
            <a:ext cx="12292352" cy="1277397"/>
          </a:xfrm>
        </p:spPr>
        <p:txBody>
          <a:bodyPr anchor="b">
            <a:normAutofit/>
          </a:bodyPr>
          <a:lstStyle>
            <a:lvl1pPr>
              <a:defRPr sz="4989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415468" y="945435"/>
            <a:ext cx="12292352" cy="5144446"/>
          </a:xfrm>
          <a:prstGeom prst="round2DiagRect">
            <a:avLst>
              <a:gd name="adj1" fmla="val 5101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4989"/>
            </a:lvl1pPr>
          </a:lstStyle>
          <a:p>
            <a:pPr marL="0" lvl="0" indent="0">
              <a:buNone/>
            </a:pPr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15412" y="7988490"/>
            <a:ext cx="12290497" cy="1063993"/>
          </a:xfrm>
        </p:spPr>
        <p:txBody>
          <a:bodyPr>
            <a:normAutofit/>
          </a:bodyPr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439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5526" y="950383"/>
            <a:ext cx="12284416" cy="5345907"/>
          </a:xfrm>
        </p:spPr>
        <p:txBody>
          <a:bodyPr anchor="ctr">
            <a:normAutofit/>
          </a:bodyPr>
          <a:lstStyle>
            <a:lvl1pPr>
              <a:defRPr sz="5612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15468" y="6890280"/>
            <a:ext cx="12282560" cy="2138361"/>
          </a:xfrm>
        </p:spPr>
        <p:txBody>
          <a:bodyPr anchor="ctr">
            <a:normAutofit/>
          </a:bodyPr>
          <a:lstStyle>
            <a:lvl1pPr marL="0" indent="0">
              <a:buNone/>
              <a:defRPr sz="2806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05107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3453" y="950384"/>
            <a:ext cx="11536382" cy="4284877"/>
          </a:xfrm>
        </p:spPr>
        <p:txBody>
          <a:bodyPr anchor="ctr">
            <a:normAutofit/>
          </a:bodyPr>
          <a:lstStyle>
            <a:lvl1pPr>
              <a:defRPr sz="5612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2133779" y="5246997"/>
            <a:ext cx="10853762" cy="855856"/>
          </a:xfrm>
        </p:spPr>
        <p:txBody>
          <a:bodyPr anchor="t">
            <a:normAutofit/>
          </a:bodyPr>
          <a:lstStyle>
            <a:lvl1pPr marL="0" indent="0">
              <a:buNone/>
              <a:defRPr sz="2183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15468" y="6719284"/>
            <a:ext cx="12284475" cy="2322166"/>
          </a:xfrm>
        </p:spPr>
        <p:txBody>
          <a:bodyPr anchor="ctr">
            <a:normAutofit/>
          </a:bodyPr>
          <a:lstStyle>
            <a:lvl1pPr marL="0" indent="0">
              <a:buNone/>
              <a:defRPr sz="2806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  <p:sp>
        <p:nvSpPr>
          <p:cNvPr id="52" name="TextBox 51"/>
          <p:cNvSpPr txBox="1"/>
          <p:nvPr/>
        </p:nvSpPr>
        <p:spPr>
          <a:xfrm>
            <a:off x="1151774" y="1120096"/>
            <a:ext cx="755968" cy="911682"/>
          </a:xfrm>
          <a:prstGeom prst="rect">
            <a:avLst/>
          </a:prstGeom>
        </p:spPr>
        <p:txBody>
          <a:bodyPr vert="horz" lIns="142558" tIns="71279" rIns="142558" bIns="71279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12472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2925974" y="4310668"/>
            <a:ext cx="755968" cy="911682"/>
          </a:xfrm>
          <a:prstGeom prst="rect">
            <a:avLst/>
          </a:prstGeom>
        </p:spPr>
        <p:txBody>
          <a:bodyPr vert="horz" lIns="142558" tIns="71279" rIns="142558" bIns="71279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12472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375921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5469" y="3327032"/>
            <a:ext cx="12284474" cy="3916021"/>
          </a:xfrm>
        </p:spPr>
        <p:txBody>
          <a:bodyPr anchor="b">
            <a:normAutofit/>
          </a:bodyPr>
          <a:lstStyle>
            <a:lvl1pPr>
              <a:defRPr sz="5612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15411" y="7261414"/>
            <a:ext cx="12282618" cy="1778296"/>
          </a:xfrm>
        </p:spPr>
        <p:txBody>
          <a:bodyPr anchor="t">
            <a:normAutofit/>
          </a:bodyPr>
          <a:lstStyle>
            <a:lvl1pPr marL="0" indent="0">
              <a:buNone/>
              <a:defRPr sz="2806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3429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415472" y="950383"/>
            <a:ext cx="12284470" cy="2969948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415468" y="4169562"/>
            <a:ext cx="3964487" cy="1069181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3118" b="0" cap="all" baseline="0">
                <a:solidFill>
                  <a:schemeClr val="tx1"/>
                </a:solidFill>
              </a:defRPr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415470" y="5238744"/>
            <a:ext cx="3962434" cy="3789897"/>
          </a:xfrm>
        </p:spPr>
        <p:txBody>
          <a:bodyPr anchor="t">
            <a:normAutofit/>
          </a:bodyPr>
          <a:lstStyle>
            <a:lvl1pPr marL="0" indent="0">
              <a:buNone/>
              <a:defRPr sz="2183"/>
            </a:lvl1pPr>
            <a:lvl2pPr marL="712775" indent="0">
              <a:buNone/>
              <a:defRPr sz="1871"/>
            </a:lvl2pPr>
            <a:lvl3pPr marL="1425550" indent="0">
              <a:buNone/>
              <a:defRPr sz="1559"/>
            </a:lvl3pPr>
            <a:lvl4pPr marL="2138324" indent="0">
              <a:buNone/>
              <a:defRPr sz="1403"/>
            </a:lvl4pPr>
            <a:lvl5pPr marL="2851099" indent="0">
              <a:buNone/>
              <a:defRPr sz="1403"/>
            </a:lvl5pPr>
            <a:lvl6pPr marL="3563874" indent="0">
              <a:buNone/>
              <a:defRPr sz="1403"/>
            </a:lvl6pPr>
            <a:lvl7pPr marL="4276649" indent="0">
              <a:buNone/>
              <a:defRPr sz="1403"/>
            </a:lvl7pPr>
            <a:lvl8pPr marL="4989424" indent="0">
              <a:buNone/>
              <a:defRPr sz="1403"/>
            </a:lvl8pPr>
            <a:lvl9pPr marL="5702198" indent="0">
              <a:buNone/>
              <a:defRPr sz="1403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98782" y="4174508"/>
            <a:ext cx="3948970" cy="1069181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3118" b="0" cap="all" baseline="0">
                <a:solidFill>
                  <a:schemeClr val="tx1"/>
                </a:solidFill>
              </a:defRPr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5598781" y="5243689"/>
            <a:ext cx="3950076" cy="3789897"/>
          </a:xfrm>
        </p:spPr>
        <p:txBody>
          <a:bodyPr anchor="t">
            <a:normAutofit/>
          </a:bodyPr>
          <a:lstStyle>
            <a:lvl1pPr marL="0" indent="0">
              <a:buNone/>
              <a:defRPr sz="2183"/>
            </a:lvl1pPr>
            <a:lvl2pPr marL="712775" indent="0">
              <a:buNone/>
              <a:defRPr sz="1871"/>
            </a:lvl2pPr>
            <a:lvl3pPr marL="1425550" indent="0">
              <a:buNone/>
              <a:defRPr sz="1559"/>
            </a:lvl3pPr>
            <a:lvl4pPr marL="2138324" indent="0">
              <a:buNone/>
              <a:defRPr sz="1403"/>
            </a:lvl4pPr>
            <a:lvl5pPr marL="2851099" indent="0">
              <a:buNone/>
              <a:defRPr sz="1403"/>
            </a:lvl5pPr>
            <a:lvl6pPr marL="3563874" indent="0">
              <a:buNone/>
              <a:defRPr sz="1403"/>
            </a:lvl6pPr>
            <a:lvl7pPr marL="4276649" indent="0">
              <a:buNone/>
              <a:defRPr sz="1403"/>
            </a:lvl7pPr>
            <a:lvl8pPr marL="4989424" indent="0">
              <a:buNone/>
              <a:defRPr sz="1403"/>
            </a:lvl8pPr>
            <a:lvl9pPr marL="5702198" indent="0">
              <a:buNone/>
              <a:defRPr sz="1403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9737847" y="4169562"/>
            <a:ext cx="3962093" cy="1069181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3118" b="0" cap="all" baseline="0">
                <a:solidFill>
                  <a:schemeClr val="tx1"/>
                </a:solidFill>
              </a:defRPr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9737847" y="5238744"/>
            <a:ext cx="3962093" cy="3789897"/>
          </a:xfrm>
        </p:spPr>
        <p:txBody>
          <a:bodyPr anchor="t">
            <a:normAutofit/>
          </a:bodyPr>
          <a:lstStyle>
            <a:lvl1pPr marL="0" indent="0">
              <a:buNone/>
              <a:defRPr sz="2183"/>
            </a:lvl1pPr>
            <a:lvl2pPr marL="712775" indent="0">
              <a:buNone/>
              <a:defRPr sz="1871"/>
            </a:lvl2pPr>
            <a:lvl3pPr marL="1425550" indent="0">
              <a:buNone/>
              <a:defRPr sz="1559"/>
            </a:lvl3pPr>
            <a:lvl4pPr marL="2138324" indent="0">
              <a:buNone/>
              <a:defRPr sz="1403"/>
            </a:lvl4pPr>
            <a:lvl5pPr marL="2851099" indent="0">
              <a:buNone/>
              <a:defRPr sz="1403"/>
            </a:lvl5pPr>
            <a:lvl6pPr marL="3563874" indent="0">
              <a:buNone/>
              <a:defRPr sz="1403"/>
            </a:lvl6pPr>
            <a:lvl7pPr marL="4276649" indent="0">
              <a:buNone/>
              <a:defRPr sz="1403"/>
            </a:lvl7pPr>
            <a:lvl8pPr marL="4989424" indent="0">
              <a:buNone/>
              <a:defRPr sz="1403"/>
            </a:lvl8pPr>
            <a:lvl9pPr marL="5702198" indent="0">
              <a:buNone/>
              <a:defRPr sz="1403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174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415471" y="950383"/>
            <a:ext cx="12284470" cy="2969948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415472" y="6866888"/>
            <a:ext cx="3962430" cy="898409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3118" b="0" cap="all" baseline="0">
                <a:solidFill>
                  <a:schemeClr val="tx1"/>
                </a:solidFill>
              </a:defRPr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415472" y="4157924"/>
            <a:ext cx="3962430" cy="2375958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806" dirty="0"/>
            </a:lvl1pPr>
          </a:lstStyle>
          <a:p>
            <a:pPr marL="0" lvl="0" indent="0">
              <a:buNone/>
            </a:pPr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415472" y="7765299"/>
            <a:ext cx="3962430" cy="1275040"/>
          </a:xfrm>
        </p:spPr>
        <p:txBody>
          <a:bodyPr anchor="t">
            <a:normAutofit/>
          </a:bodyPr>
          <a:lstStyle>
            <a:lvl1pPr marL="0" indent="0">
              <a:buNone/>
              <a:defRPr sz="2183"/>
            </a:lvl1pPr>
            <a:lvl2pPr marL="712775" indent="0">
              <a:buNone/>
              <a:defRPr sz="1871"/>
            </a:lvl2pPr>
            <a:lvl3pPr marL="1425550" indent="0">
              <a:buNone/>
              <a:defRPr sz="1559"/>
            </a:lvl3pPr>
            <a:lvl4pPr marL="2138324" indent="0">
              <a:buNone/>
              <a:defRPr sz="1403"/>
            </a:lvl4pPr>
            <a:lvl5pPr marL="2851099" indent="0">
              <a:buNone/>
              <a:defRPr sz="1403"/>
            </a:lvl5pPr>
            <a:lvl6pPr marL="3563874" indent="0">
              <a:buNone/>
              <a:defRPr sz="1403"/>
            </a:lvl6pPr>
            <a:lvl7pPr marL="4276649" indent="0">
              <a:buNone/>
              <a:defRPr sz="1403"/>
            </a:lvl7pPr>
            <a:lvl8pPr marL="4989424" indent="0">
              <a:buNone/>
              <a:defRPr sz="1403"/>
            </a:lvl8pPr>
            <a:lvl9pPr marL="5702198" indent="0">
              <a:buNone/>
              <a:defRPr sz="1403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66894" y="6866888"/>
            <a:ext cx="3968829" cy="898409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3118" b="0" cap="all" baseline="0">
                <a:solidFill>
                  <a:schemeClr val="tx1"/>
                </a:solidFill>
              </a:defRPr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5566894" y="4157924"/>
            <a:ext cx="3967019" cy="2375958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806" dirty="0"/>
            </a:lvl1pPr>
          </a:lstStyle>
          <a:p>
            <a:pPr marL="0" lvl="0" indent="0">
              <a:buNone/>
            </a:pPr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5565083" y="7765295"/>
            <a:ext cx="3968829" cy="1263346"/>
          </a:xfrm>
        </p:spPr>
        <p:txBody>
          <a:bodyPr anchor="t">
            <a:normAutofit/>
          </a:bodyPr>
          <a:lstStyle>
            <a:lvl1pPr marL="0" indent="0">
              <a:buNone/>
              <a:defRPr sz="2183"/>
            </a:lvl1pPr>
            <a:lvl2pPr marL="712775" indent="0">
              <a:buNone/>
              <a:defRPr sz="1871"/>
            </a:lvl2pPr>
            <a:lvl3pPr marL="1425550" indent="0">
              <a:buNone/>
              <a:defRPr sz="1559"/>
            </a:lvl3pPr>
            <a:lvl4pPr marL="2138324" indent="0">
              <a:buNone/>
              <a:defRPr sz="1403"/>
            </a:lvl4pPr>
            <a:lvl5pPr marL="2851099" indent="0">
              <a:buNone/>
              <a:defRPr sz="1403"/>
            </a:lvl5pPr>
            <a:lvl6pPr marL="3563874" indent="0">
              <a:buNone/>
              <a:defRPr sz="1403"/>
            </a:lvl6pPr>
            <a:lvl7pPr marL="4276649" indent="0">
              <a:buNone/>
              <a:defRPr sz="1403"/>
            </a:lvl7pPr>
            <a:lvl8pPr marL="4989424" indent="0">
              <a:buNone/>
              <a:defRPr sz="1403"/>
            </a:lvl8pPr>
            <a:lvl9pPr marL="5702198" indent="0">
              <a:buNone/>
              <a:defRPr sz="1403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9738002" y="6866886"/>
            <a:ext cx="3956852" cy="898409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3118" b="0" cap="all" baseline="0">
                <a:solidFill>
                  <a:schemeClr val="tx1"/>
                </a:solidFill>
              </a:defRPr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9737848" y="4157924"/>
            <a:ext cx="3962095" cy="2375958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806" dirty="0"/>
            </a:lvl1pPr>
          </a:lstStyle>
          <a:p>
            <a:pPr marL="0" lvl="0" indent="0">
              <a:buNone/>
            </a:pPr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9737847" y="7765293"/>
            <a:ext cx="3962093" cy="1263350"/>
          </a:xfrm>
        </p:spPr>
        <p:txBody>
          <a:bodyPr anchor="t">
            <a:normAutofit/>
          </a:bodyPr>
          <a:lstStyle>
            <a:lvl1pPr marL="0" indent="0">
              <a:buNone/>
              <a:defRPr sz="2183"/>
            </a:lvl1pPr>
            <a:lvl2pPr marL="712775" indent="0">
              <a:buNone/>
              <a:defRPr sz="1871"/>
            </a:lvl2pPr>
            <a:lvl3pPr marL="1425550" indent="0">
              <a:buNone/>
              <a:defRPr sz="1559"/>
            </a:lvl3pPr>
            <a:lvl4pPr marL="2138324" indent="0">
              <a:buNone/>
              <a:defRPr sz="1403"/>
            </a:lvl4pPr>
            <a:lvl5pPr marL="2851099" indent="0">
              <a:buNone/>
              <a:defRPr sz="1403"/>
            </a:lvl5pPr>
            <a:lvl6pPr marL="3563874" indent="0">
              <a:buNone/>
              <a:defRPr sz="1403"/>
            </a:lvl6pPr>
            <a:lvl7pPr marL="4276649" indent="0">
              <a:buNone/>
              <a:defRPr sz="1403"/>
            </a:lvl7pPr>
            <a:lvl8pPr marL="4989424" indent="0">
              <a:buNone/>
              <a:defRPr sz="1403"/>
            </a:lvl8pPr>
            <a:lvl9pPr marL="5702198" indent="0">
              <a:buNone/>
              <a:defRPr sz="1403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36892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2182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213520" y="950384"/>
            <a:ext cx="2486422" cy="8078260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15467" y="950384"/>
            <a:ext cx="9609060" cy="8078260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459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1415472" y="964287"/>
            <a:ext cx="12284470" cy="2305132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1415472" y="3507013"/>
            <a:ext cx="12284470" cy="5521631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9" name="Date Placeholder 3"/>
          <p:cNvSpPr>
            <a:spLocks noGrp="1"/>
          </p:cNvSpPr>
          <p:nvPr>
            <p:ph type="dt" sz="half" idx="10"/>
          </p:nvPr>
        </p:nvSpPr>
        <p:spPr>
          <a:xfrm>
            <a:off x="9247359" y="9172193"/>
            <a:ext cx="3401854" cy="5692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1/3/2017</a:t>
            </a:fld>
            <a:endParaRPr lang="en-US" dirty="0"/>
          </a:p>
        </p:txBody>
      </p:sp>
      <p:sp>
        <p:nvSpPr>
          <p:cNvPr id="5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15470" y="9172192"/>
            <a:ext cx="7737394" cy="569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743710" y="9172190"/>
            <a:ext cx="956231" cy="569240"/>
          </a:xfrm>
        </p:spPr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591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5468" y="2212615"/>
            <a:ext cx="12284472" cy="4447496"/>
          </a:xfrm>
        </p:spPr>
        <p:txBody>
          <a:bodyPr anchor="b">
            <a:normAutofit/>
          </a:bodyPr>
          <a:lstStyle>
            <a:lvl1pPr>
              <a:defRPr sz="5612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5468" y="6897704"/>
            <a:ext cx="12284472" cy="2143314"/>
          </a:xfrm>
        </p:spPr>
        <p:txBody>
          <a:bodyPr>
            <a:normAutofit/>
          </a:bodyPr>
          <a:lstStyle>
            <a:lvl1pPr marL="0" indent="0">
              <a:buNone/>
              <a:defRPr sz="2806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712775" indent="0">
              <a:buNone/>
              <a:defRPr sz="2806">
                <a:solidFill>
                  <a:schemeClr val="tx1">
                    <a:tint val="75000"/>
                  </a:schemeClr>
                </a:solidFill>
              </a:defRPr>
            </a:lvl2pPr>
            <a:lvl3pPr marL="1425550" indent="0">
              <a:buNone/>
              <a:defRPr sz="2806">
                <a:solidFill>
                  <a:schemeClr val="tx1">
                    <a:tint val="75000"/>
                  </a:schemeClr>
                </a:solidFill>
              </a:defRPr>
            </a:lvl3pPr>
            <a:lvl4pPr marL="21383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4pPr>
            <a:lvl5pPr marL="285109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5pPr>
            <a:lvl6pPr marL="356387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6pPr>
            <a:lvl7pPr marL="427664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7pPr>
            <a:lvl8pPr marL="49894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8pPr>
            <a:lvl9pPr marL="5702198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949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15468" y="3507011"/>
            <a:ext cx="6049711" cy="5521631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3" y="3507011"/>
            <a:ext cx="6045769" cy="5521631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792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5468" y="965237"/>
            <a:ext cx="12284472" cy="2304182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83935" y="3507011"/>
            <a:ext cx="5681246" cy="128450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3742" b="0" cap="all" baseline="0">
                <a:solidFill>
                  <a:schemeClr val="tx1"/>
                </a:solidFill>
              </a:defRPr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15469" y="4791514"/>
            <a:ext cx="6049713" cy="4237127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22635" y="3507010"/>
            <a:ext cx="5677304" cy="128450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3742" b="0" cap="all" baseline="0">
                <a:solidFill>
                  <a:schemeClr val="tx1"/>
                </a:solidFill>
              </a:defRPr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1" y="4791514"/>
            <a:ext cx="6045769" cy="4237127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2830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2901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2232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034" y="950385"/>
            <a:ext cx="4781888" cy="2556625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94226" y="923983"/>
            <a:ext cx="7305713" cy="8104659"/>
          </a:xfrm>
        </p:spPr>
        <p:txBody>
          <a:bodyPr anchor="ctr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22034" y="3507011"/>
            <a:ext cx="4781888" cy="5521631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651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5473" y="950383"/>
            <a:ext cx="6207072" cy="2556628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991010" y="950383"/>
            <a:ext cx="5708932" cy="8078262"/>
          </a:xfrm>
          <a:prstGeom prst="round2DiagRect">
            <a:avLst>
              <a:gd name="adj1" fmla="val 6074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4989"/>
            </a:lvl1pPr>
          </a:lstStyle>
          <a:p>
            <a:pPr marL="0" lvl="0" indent="0">
              <a:buNone/>
            </a:pPr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15470" y="3507011"/>
            <a:ext cx="6207075" cy="5521631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612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1"/>
            <a:ext cx="15119353" cy="106918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23625" y="1"/>
            <a:ext cx="14950322" cy="10691815"/>
            <a:chOff x="-14288" y="0"/>
            <a:chExt cx="9041774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pFill/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8352798" y="0"/>
              <a:ext cx="674688" cy="6848476"/>
              <a:chOff x="11364912" y="0"/>
              <a:chExt cx="674688" cy="6848476"/>
            </a:xfrm>
            <a:grpFill/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15472" y="964287"/>
            <a:ext cx="12284470" cy="2305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5472" y="3507013"/>
            <a:ext cx="12284470" cy="55216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247359" y="9172193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3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15470" y="9172192"/>
            <a:ext cx="773739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3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43710" y="9172190"/>
            <a:ext cx="956231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3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0186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  <p:sldLayoutId id="2147483740" r:id="rId17"/>
  </p:sldLayoutIdLst>
  <p:txStyles>
    <p:titleStyle>
      <a:lvl1pPr algn="l" defTabSz="1425550" rtl="0" eaLnBrk="1" latinLnBrk="0" hangingPunct="1">
        <a:lnSpc>
          <a:spcPct val="90000"/>
        </a:lnSpc>
        <a:spcBef>
          <a:spcPct val="0"/>
        </a:spcBef>
        <a:buNone/>
        <a:defRPr sz="5612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387" indent="-356387" algn="l" defTabSz="1425550" rtl="0" eaLnBrk="1" latinLnBrk="0" hangingPunct="1">
        <a:lnSpc>
          <a:spcPct val="120000"/>
        </a:lnSpc>
        <a:spcBef>
          <a:spcPts val="1559"/>
        </a:spcBef>
        <a:buSzPct val="125000"/>
        <a:buFont typeface="Arial" panose="020B0604020202020204" pitchFamily="34" charset="0"/>
        <a:buChar char="•"/>
        <a:defRPr sz="3742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indent="-356387" algn="l" defTabSz="1425550" rtl="0" eaLnBrk="1" latinLnBrk="0" hangingPunct="1">
        <a:lnSpc>
          <a:spcPct val="120000"/>
        </a:lnSpc>
        <a:spcBef>
          <a:spcPts val="780"/>
        </a:spcBef>
        <a:buSzPct val="125000"/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781937" indent="-356387" algn="l" defTabSz="1425550" rtl="0" eaLnBrk="1" latinLnBrk="0" hangingPunct="1">
        <a:lnSpc>
          <a:spcPct val="120000"/>
        </a:lnSpc>
        <a:spcBef>
          <a:spcPts val="780"/>
        </a:spcBef>
        <a:buSzPct val="125000"/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494712" indent="-356387" algn="l" defTabSz="1425550" rtl="0" eaLnBrk="1" latinLnBrk="0" hangingPunct="1">
        <a:lnSpc>
          <a:spcPct val="120000"/>
        </a:lnSpc>
        <a:spcBef>
          <a:spcPts val="780"/>
        </a:spcBef>
        <a:buSzPct val="125000"/>
        <a:buFont typeface="Arial" panose="020B0604020202020204" pitchFamily="34" charset="0"/>
        <a:buChar char="•"/>
        <a:defRPr sz="2494" kern="1200">
          <a:solidFill>
            <a:schemeClr val="tx1"/>
          </a:solidFill>
          <a:latin typeface="+mn-lt"/>
          <a:ea typeface="+mn-ea"/>
          <a:cs typeface="+mn-cs"/>
        </a:defRPr>
      </a:lvl4pPr>
      <a:lvl5pPr marL="3207487" indent="-356387" algn="l" defTabSz="1425550" rtl="0" eaLnBrk="1" latinLnBrk="0" hangingPunct="1">
        <a:lnSpc>
          <a:spcPct val="120000"/>
        </a:lnSpc>
        <a:spcBef>
          <a:spcPts val="780"/>
        </a:spcBef>
        <a:buSzPct val="125000"/>
        <a:buFont typeface="Arial" panose="020B0604020202020204" pitchFamily="34" charset="0"/>
        <a:buChar char="•"/>
        <a:defRPr sz="2494" kern="1200">
          <a:solidFill>
            <a:schemeClr val="tx1"/>
          </a:solidFill>
          <a:latin typeface="+mn-lt"/>
          <a:ea typeface="+mn-ea"/>
          <a:cs typeface="+mn-cs"/>
        </a:defRPr>
      </a:lvl5pPr>
      <a:lvl6pPr marL="3920261" indent="-356387" algn="l" defTabSz="1425550" rtl="0" eaLnBrk="1" latinLnBrk="0" hangingPunct="1">
        <a:lnSpc>
          <a:spcPct val="120000"/>
        </a:lnSpc>
        <a:spcBef>
          <a:spcPts val="780"/>
        </a:spcBef>
        <a:buSzPct val="125000"/>
        <a:buFont typeface="Arial" panose="020B0604020202020204" pitchFamily="34" charset="0"/>
        <a:buChar char="•"/>
        <a:defRPr sz="2183" kern="1200">
          <a:solidFill>
            <a:schemeClr val="tx1"/>
          </a:solidFill>
          <a:latin typeface="+mn-lt"/>
          <a:ea typeface="+mn-ea"/>
          <a:cs typeface="+mn-cs"/>
        </a:defRPr>
      </a:lvl6pPr>
      <a:lvl7pPr marL="4633036" indent="-356387" algn="l" defTabSz="1425550" rtl="0" eaLnBrk="1" latinLnBrk="0" hangingPunct="1">
        <a:lnSpc>
          <a:spcPct val="120000"/>
        </a:lnSpc>
        <a:spcBef>
          <a:spcPts val="780"/>
        </a:spcBef>
        <a:buSzPct val="125000"/>
        <a:buFont typeface="Arial" panose="020B0604020202020204" pitchFamily="34" charset="0"/>
        <a:buChar char="•"/>
        <a:defRPr sz="2183" kern="1200">
          <a:solidFill>
            <a:schemeClr val="tx1"/>
          </a:solidFill>
          <a:latin typeface="+mn-lt"/>
          <a:ea typeface="+mn-ea"/>
          <a:cs typeface="+mn-cs"/>
        </a:defRPr>
      </a:lvl7pPr>
      <a:lvl8pPr marL="5345811" indent="-356387" algn="l" defTabSz="1425550" rtl="0" eaLnBrk="1" latinLnBrk="0" hangingPunct="1">
        <a:lnSpc>
          <a:spcPct val="120000"/>
        </a:lnSpc>
        <a:spcBef>
          <a:spcPts val="780"/>
        </a:spcBef>
        <a:buSzPct val="125000"/>
        <a:buFont typeface="Arial" panose="020B0604020202020204" pitchFamily="34" charset="0"/>
        <a:buChar char="•"/>
        <a:defRPr sz="2183" kern="1200">
          <a:solidFill>
            <a:schemeClr val="tx1"/>
          </a:solidFill>
          <a:latin typeface="+mn-lt"/>
          <a:ea typeface="+mn-ea"/>
          <a:cs typeface="+mn-cs"/>
        </a:defRPr>
      </a:lvl8pPr>
      <a:lvl9pPr marL="6058586" indent="-356387" algn="l" defTabSz="1425550" rtl="0" eaLnBrk="1" latinLnBrk="0" hangingPunct="1">
        <a:lnSpc>
          <a:spcPct val="120000"/>
        </a:lnSpc>
        <a:spcBef>
          <a:spcPts val="780"/>
        </a:spcBef>
        <a:buSzPct val="125000"/>
        <a:buFont typeface="Arial" panose="020B0604020202020204" pitchFamily="34" charset="0"/>
        <a:buChar char="•"/>
        <a:defRPr sz="218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1pPr>
      <a:lvl2pPr marL="712775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42555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1383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285109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56387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27664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49894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5702198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8.JPG"/><Relationship Id="rId5" Type="http://schemas.microsoft.com/office/2007/relationships/hdphoto" Target="../media/hdphoto2.wdp"/><Relationship Id="rId10" Type="http://schemas.openxmlformats.org/officeDocument/2006/relationships/image" Target="../media/image7.jpeg"/><Relationship Id="rId4" Type="http://schemas.openxmlformats.org/officeDocument/2006/relationships/image" Target="../media/image4.png"/><Relationship Id="rId9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microsoft.com/office/2007/relationships/hdphoto" Target="../media/hdphoto2.wdp"/><Relationship Id="rId10" Type="http://schemas.openxmlformats.org/officeDocument/2006/relationships/image" Target="../media/image7.jpeg"/><Relationship Id="rId4" Type="http://schemas.openxmlformats.org/officeDocument/2006/relationships/image" Target="../media/image4.png"/><Relationship Id="rId9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 : coins arrondis 29"/>
          <p:cNvSpPr/>
          <p:nvPr/>
        </p:nvSpPr>
        <p:spPr>
          <a:xfrm>
            <a:off x="8019995" y="3348152"/>
            <a:ext cx="2981390" cy="5227006"/>
          </a:xfrm>
          <a:prstGeom prst="roundRect">
            <a:avLst/>
          </a:prstGeom>
          <a:solidFill>
            <a:schemeClr val="bg1">
              <a:lumMod val="65000"/>
              <a:lumOff val="3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79400"/>
            <a:bevelB w="508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2310" dirty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05618" y="-91539"/>
            <a:ext cx="14108115" cy="1483020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fr-FR" dirty="0">
                <a:ln w="38100">
                  <a:solidFill>
                    <a:schemeClr val="bg1"/>
                  </a:solidFill>
                </a:ln>
              </a:rPr>
              <a:t>Acquisition rapide multivoies</a:t>
            </a:r>
          </a:p>
        </p:txBody>
      </p:sp>
      <p:pic>
        <p:nvPicPr>
          <p:cNvPr id="1044" name="Picture 20" descr="Afficher l'image d'origine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19" b="94937" l="363" r="97825">
                        <a14:foregroundMark x1="21320" y1="22278" x2="21320" y2="22278"/>
                        <a14:foregroundMark x1="3046" y1="28101" x2="3046" y2="28101"/>
                        <a14:foregroundMark x1="1595" y1="76962" x2="1595" y2="76962"/>
                        <a14:foregroundMark x1="25236" y1="42025" x2="25236" y2="42025"/>
                        <a14:foregroundMark x1="89050" y1="47089" x2="89050" y2="47089"/>
                        <a14:foregroundMark x1="76867" y1="45570" x2="76867" y2="45570"/>
                        <a14:foregroundMark x1="69688" y1="47342" x2="69688" y2="47342"/>
                        <a14:foregroundMark x1="64032" y1="40253" x2="64032" y2="40253"/>
                        <a14:foregroundMark x1="56273" y1="47848" x2="56273" y2="47848"/>
                        <a14:foregroundMark x1="48368" y1="42025" x2="48368" y2="42025"/>
                        <a14:foregroundMark x1="32850" y1="47342" x2="32850" y2="47342"/>
                        <a14:foregroundMark x1="435" y1="36709" x2="435" y2="36709"/>
                        <a14:foregroundMark x1="2248" y1="94937" x2="2248" y2="94937"/>
                        <a14:foregroundMark x1="32922" y1="54177" x2="32922" y2="54177"/>
                        <a14:foregroundMark x1="32632" y1="38734" x2="32632" y2="38734"/>
                        <a14:foregroundMark x1="43365" y1="39494" x2="43365" y2="39494"/>
                        <a14:foregroundMark x1="43075" y1="55696" x2="43075" y2="55696"/>
                        <a14:foregroundMark x1="51487" y1="55443" x2="51487" y2="55443"/>
                        <a14:foregroundMark x1="72734" y1="56203" x2="72734" y2="56203"/>
                        <a14:foregroundMark x1="32632" y1="68354" x2="32632" y2="68354"/>
                        <a14:foregroundMark x1="37056" y1="69873" x2="37056" y2="69873"/>
                        <a14:foregroundMark x1="40682" y1="68354" x2="40682" y2="68354"/>
                        <a14:foregroundMark x1="47281" y1="72152" x2="47281" y2="72152"/>
                        <a14:foregroundMark x1="49456" y1="70633" x2="49456" y2="70633"/>
                        <a14:foregroundMark x1="55112" y1="70633" x2="55112" y2="70633"/>
                        <a14:foregroundMark x1="61204" y1="70886" x2="61204" y2="70886"/>
                        <a14:foregroundMark x1="65845" y1="69114" x2="65845" y2="69114"/>
                        <a14:foregroundMark x1="68673" y1="75190" x2="68673" y2="75190"/>
                        <a14:foregroundMark x1="70413" y1="68608" x2="70413" y2="68608"/>
                        <a14:foregroundMark x1="74112" y1="67848" x2="74112" y2="67848"/>
                        <a14:foregroundMark x1="78173" y1="67595" x2="78173" y2="67595"/>
                        <a14:foregroundMark x1="82814" y1="68354" x2="82814" y2="68354"/>
                        <a14:foregroundMark x1="88470" y1="67089" x2="88470" y2="67089"/>
                        <a14:foregroundMark x1="92168" y1="68354" x2="92168" y2="68354"/>
                        <a14:foregroundMark x1="96954" y1="67848" x2="96954" y2="67848"/>
                        <a14:backgroundMark x1="29152" y1="17468" x2="29152" y2="17468"/>
                        <a14:backgroundMark x1="42204" y1="48101" x2="42204" y2="48101"/>
                        <a14:backgroundMark x1="34590" y1="42025" x2="34590" y2="42025"/>
                        <a14:backgroundMark x1="79260" y1="70633" x2="79260" y2="70633"/>
                        <a14:backgroundMark x1="83901" y1="70127" x2="83901" y2="70127"/>
                        <a14:backgroundMark x1="88470" y1="73671" x2="88470" y2="73671"/>
                        <a14:backgroundMark x1="98477" y1="73671" x2="98477" y2="73671"/>
                        <a14:backgroundMark x1="56925" y1="72405" x2="56925" y2="72405"/>
                        <a14:backgroundMark x1="45685" y1="69873" x2="45685" y2="69873"/>
                        <a14:backgroundMark x1="14141" y1="39494" x2="14141" y2="39494"/>
                      </a14:backgroundRemoval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78" y="9377195"/>
            <a:ext cx="3381937" cy="96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Afficher l'image d'origine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02" b="97770" l="860" r="98854">
                        <a14:foregroundMark x1="24069" y1="68773" x2="24069" y2="68773"/>
                        <a14:foregroundMark x1="50143" y1="50186" x2="50143" y2="50186"/>
                        <a14:foregroundMark x1="54728" y1="76208" x2="54728" y2="76208"/>
                        <a14:foregroundMark x1="75931" y1="51673" x2="75931" y2="51673"/>
                        <a14:foregroundMark x1="93983" y1="43494" x2="93983" y2="43494"/>
                        <a14:foregroundMark x1="10315" y1="38662" x2="10315" y2="38662"/>
                        <a14:foregroundMark x1="5731" y1="36431" x2="5731" y2="36431"/>
                        <a14:foregroundMark x1="14040" y1="34944" x2="14040" y2="34944"/>
                        <a14:foregroundMark x1="21203" y1="32342" x2="21203" y2="32342"/>
                        <a14:foregroundMark x1="29226" y1="30112" x2="29226" y2="30112"/>
                        <a14:foregroundMark x1="34670" y1="27881" x2="34670" y2="27881"/>
                        <a14:foregroundMark x1="39828" y1="26394" x2="39828" y2="26394"/>
                        <a14:foregroundMark x1="50430" y1="23420" x2="50430" y2="23420"/>
                        <a14:foregroundMark x1="56447" y1="23048" x2="56447" y2="23048"/>
                        <a14:foregroundMark x1="63610" y1="17100" x2="63610" y2="17100"/>
                        <a14:foregroundMark x1="73066" y1="19703" x2="73066" y2="19703"/>
                        <a14:foregroundMark x1="79943" y1="16357" x2="79943" y2="16357"/>
                        <a14:foregroundMark x1="87393" y1="7807" x2="87393" y2="7807"/>
                        <a14:foregroundMark x1="8596" y1="23420" x2="8596" y2="23420"/>
                        <a14:foregroundMark x1="10315" y1="18587" x2="10315" y2="18587"/>
                        <a14:foregroundMark x1="19484" y1="17100" x2="19484" y2="17100"/>
                        <a14:foregroundMark x1="27794" y1="15985" x2="27794" y2="15985"/>
                        <a14:foregroundMark x1="30372" y1="15613" x2="30372" y2="15613"/>
                        <a14:foregroundMark x1="37249" y1="13383" x2="37249" y2="13383"/>
                        <a14:foregroundMark x1="43266" y1="11152" x2="43266" y2="11152"/>
                        <a14:foregroundMark x1="47564" y1="11152" x2="47564" y2="11152"/>
                        <a14:foregroundMark x1="24928" y1="15613" x2="24928" y2="15613"/>
                        <a14:foregroundMark x1="52722" y1="10409" x2="52722" y2="10409"/>
                        <a14:foregroundMark x1="52149" y1="4833" x2="52149" y2="4833"/>
                        <a14:foregroundMark x1="57880" y1="2602" x2="57880" y2="2602"/>
                        <a14:foregroundMark x1="7450" y1="45725" x2="7450" y2="45725"/>
                        <a14:foregroundMark x1="11461" y1="44610" x2="11461" y2="44610"/>
                        <a14:foregroundMark x1="14900" y1="43866" x2="14900" y2="43866"/>
                        <a14:foregroundMark x1="18052" y1="42751" x2="18052" y2="42751"/>
                        <a14:foregroundMark x1="23209" y1="41264" x2="23209" y2="41264"/>
                        <a14:foregroundMark x1="26361" y1="38662" x2="26361" y2="38662"/>
                        <a14:foregroundMark x1="30946" y1="37546" x2="30946" y2="37546"/>
                        <a14:foregroundMark x1="35530" y1="36803" x2="35530" y2="36803"/>
                        <a14:foregroundMark x1="39255" y1="36431" x2="39255" y2="36431"/>
                        <a14:foregroundMark x1="37536" y1="37918" x2="37536" y2="37918"/>
                        <a14:foregroundMark x1="42407" y1="35316" x2="42407" y2="35316"/>
                        <a14:foregroundMark x1="46991" y1="34944" x2="46991" y2="34944"/>
                        <a14:foregroundMark x1="50716" y1="33829" x2="50716" y2="33829"/>
                        <a14:foregroundMark x1="56447" y1="30483" x2="56447" y2="30483"/>
                        <a14:foregroundMark x1="63037" y1="29368" x2="63037" y2="29368"/>
                        <a14:foregroundMark x1="22923" y1="21190" x2="22923" y2="21190"/>
                        <a14:foregroundMark x1="21490" y1="14126" x2="21490" y2="14126"/>
                        <a14:foregroundMark x1="28367" y1="48699" x2="28367" y2="48699"/>
                        <a14:foregroundMark x1="26648" y1="93680" x2="26648" y2="93680"/>
                        <a14:foregroundMark x1="76504" y1="36431" x2="76504" y2="36431"/>
                        <a14:foregroundMark x1="75358" y1="78439" x2="75358" y2="78439"/>
                        <a14:foregroundMark x1="59885" y1="71004" x2="59885" y2="71004"/>
                        <a14:foregroundMark x1="52149" y1="71004" x2="52149" y2="71004"/>
                        <a14:foregroundMark x1="47564" y1="58736" x2="47564" y2="58736"/>
                        <a14:backgroundMark x1="64470" y1="72862" x2="64470" y2="72862"/>
                        <a14:backgroundMark x1="23209" y1="31227" x2="23209" y2="31227"/>
                        <a14:backgroundMark x1="7736" y1="34201" x2="7736" y2="34201"/>
                        <a14:backgroundMark x1="8309" y1="38662" x2="8309" y2="38662"/>
                        <a14:backgroundMark x1="57593" y1="20818" x2="57593" y2="20818"/>
                        <a14:backgroundMark x1="37249" y1="10409" x2="37249" y2="10409"/>
                        <a14:backgroundMark x1="51289" y1="20818" x2="51289" y2="20818"/>
                        <a14:backgroundMark x1="81662" y1="13755" x2="81662" y2="13755"/>
                        <a14:backgroundMark x1="61605" y1="30112" x2="61605" y2="30112"/>
                        <a14:backgroundMark x1="27507" y1="40149" x2="27507" y2="40149"/>
                      </a14:backgroundRemoval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1016" y="8944055"/>
            <a:ext cx="1633552" cy="1259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itre 1"/>
          <p:cNvSpPr txBox="1">
            <a:spLocks/>
          </p:cNvSpPr>
          <p:nvPr/>
        </p:nvSpPr>
        <p:spPr>
          <a:xfrm>
            <a:off x="3779999" y="1197390"/>
            <a:ext cx="7559355" cy="615414"/>
          </a:xfrm>
          <a:prstGeom prst="rect">
            <a:avLst/>
          </a:prstGeom>
        </p:spPr>
        <p:txBody>
          <a:bodyPr vert="horz" lIns="101827" tIns="50913" rIns="101827" bIns="50913" rtlCol="0" anchor="b">
            <a:normAutofit/>
          </a:bodyPr>
          <a:lstStyle>
            <a:lvl1pPr algn="l" defTabSz="128016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72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2673" dirty="0">
                <a:ln>
                  <a:solidFill>
                    <a:schemeClr val="bg1"/>
                  </a:solidFill>
                </a:ln>
              </a:rPr>
              <a:t>Conversions analogiques-numériques</a:t>
            </a:r>
          </a:p>
        </p:txBody>
      </p:sp>
      <p:sp>
        <p:nvSpPr>
          <p:cNvPr id="19" name="Rectangle : coins arrondis 18"/>
          <p:cNvSpPr/>
          <p:nvPr/>
        </p:nvSpPr>
        <p:spPr>
          <a:xfrm>
            <a:off x="519138" y="3348153"/>
            <a:ext cx="3302550" cy="5229529"/>
          </a:xfrm>
          <a:prstGeom prst="roundRect">
            <a:avLst/>
          </a:prstGeom>
          <a:solidFill>
            <a:schemeClr val="bg1">
              <a:lumMod val="65000"/>
              <a:lumOff val="3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79400"/>
            <a:bevelB w="508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2310" dirty="0"/>
          </a:p>
        </p:txBody>
      </p:sp>
      <p:pic>
        <p:nvPicPr>
          <p:cNvPr id="20" name="Picture 4" descr="Afficher l'image d'origine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867" b="99467" l="5000" r="95000">
                        <a14:backgroundMark x1="1200" y1="14400" x2="1200" y2="14400"/>
                        <a14:backgroundMark x1="91200" y1="12800" x2="91200" y2="12800"/>
                        <a14:backgroundMark x1="99400" y1="83467" x2="99400" y2="83467"/>
                        <a14:backgroundMark x1="8200" y1="90133" x2="8200" y2="901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964" y="5864279"/>
            <a:ext cx="2504961" cy="23094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594958" y="3476337"/>
            <a:ext cx="3090096" cy="6013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782" b="1" u="sng" dirty="0"/>
              <a:t>15 grandeurs  </a:t>
            </a:r>
            <a:r>
              <a:rPr lang="fr-FR" sz="1782" b="1" u="sng" dirty="0"/>
              <a:t>à mesurer</a:t>
            </a:r>
          </a:p>
        </p:txBody>
      </p:sp>
      <p:sp>
        <p:nvSpPr>
          <p:cNvPr id="25" name="Rectangle : coins arrondis 24"/>
          <p:cNvSpPr/>
          <p:nvPr/>
        </p:nvSpPr>
        <p:spPr>
          <a:xfrm>
            <a:off x="4203540" y="3348152"/>
            <a:ext cx="3316481" cy="5227006"/>
          </a:xfrm>
          <a:prstGeom prst="roundRect">
            <a:avLst/>
          </a:prstGeom>
          <a:solidFill>
            <a:schemeClr val="bg1">
              <a:lumMod val="65000"/>
              <a:lumOff val="3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79400"/>
            <a:bevelB w="508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2310" dirty="0"/>
          </a:p>
        </p:txBody>
      </p:sp>
      <p:pic>
        <p:nvPicPr>
          <p:cNvPr id="26" name="Picture 2" descr="Afficher l'image d'origine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100" b="95216" l="2157" r="95523">
                        <a14:backgroundMark x1="3333" y1="33827" x2="3333" y2="33827"/>
                        <a14:backgroundMark x1="66569" y1="39863" x2="66569" y2="39863"/>
                        <a14:backgroundMark x1="35784" y1="77145" x2="35784" y2="77145"/>
                        <a14:backgroundMark x1="75425" y1="95824" x2="75425" y2="95824"/>
                        <a14:backgroundMark x1="75425" y1="95824" x2="75425" y2="95824"/>
                        <a14:backgroundMark x1="98693" y1="75209" x2="98693" y2="75209"/>
                        <a14:backgroundMark x1="96830" y1="9339" x2="96830" y2="93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6734" y="5945564"/>
            <a:ext cx="2204353" cy="2336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Groupe 27"/>
          <p:cNvGrpSpPr/>
          <p:nvPr/>
        </p:nvGrpSpPr>
        <p:grpSpPr>
          <a:xfrm>
            <a:off x="11564972" y="3353200"/>
            <a:ext cx="2981390" cy="5227006"/>
            <a:chOff x="612522" y="3062488"/>
            <a:chExt cx="3601616" cy="4609322"/>
          </a:xfrm>
        </p:grpSpPr>
        <p:sp>
          <p:nvSpPr>
            <p:cNvPr id="30" name="Rectangle : coins arrondis 29"/>
            <p:cNvSpPr/>
            <p:nvPr/>
          </p:nvSpPr>
          <p:spPr>
            <a:xfrm>
              <a:off x="612522" y="3062488"/>
              <a:ext cx="3601616" cy="4609322"/>
            </a:xfrm>
            <a:prstGeom prst="roundRect">
              <a:avLst/>
            </a:prstGeom>
            <a:solidFill>
              <a:schemeClr val="bg1">
                <a:lumMod val="65000"/>
                <a:lumOff val="3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279400"/>
              <a:bevelB w="508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310" dirty="0"/>
            </a:p>
          </p:txBody>
        </p:sp>
        <p:pic>
          <p:nvPicPr>
            <p:cNvPr id="31" name="Picture 6" descr="Afficher l'image d'origine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6096" y="5015045"/>
              <a:ext cx="3094466" cy="232084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3957" y="6472327"/>
            <a:ext cx="2473464" cy="13577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Rectangle 35"/>
          <p:cNvSpPr/>
          <p:nvPr/>
        </p:nvSpPr>
        <p:spPr>
          <a:xfrm>
            <a:off x="8072042" y="3901306"/>
            <a:ext cx="2993402" cy="24310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18211" indent="-318211">
              <a:buFont typeface="Arial" panose="020B0604020202020204" pitchFamily="34" charset="0"/>
              <a:buChar char="•"/>
            </a:pPr>
            <a:r>
              <a:rPr lang="fr-FR" sz="1782" dirty="0"/>
              <a:t>Microcontrôleurs </a:t>
            </a:r>
            <a:r>
              <a:rPr lang="fr-FR" sz="1782" dirty="0"/>
              <a:t/>
            </a:r>
            <a:br>
              <a:rPr lang="fr-FR" sz="1782" dirty="0"/>
            </a:br>
            <a:r>
              <a:rPr lang="fr-FR" sz="1782" dirty="0"/>
              <a:t>16-bits</a:t>
            </a:r>
            <a:endParaRPr lang="fr-FR" sz="1782" dirty="0"/>
          </a:p>
          <a:p>
            <a:pPr marL="318211" indent="-318211">
              <a:buFont typeface="Arial" panose="020B0604020202020204" pitchFamily="34" charset="0"/>
              <a:buChar char="•"/>
            </a:pPr>
            <a:r>
              <a:rPr lang="fr-FR" sz="1782" dirty="0"/>
              <a:t>Conversion</a:t>
            </a:r>
            <a:br>
              <a:rPr lang="fr-FR" sz="1782" dirty="0"/>
            </a:br>
            <a:r>
              <a:rPr lang="fr-FR" sz="1782" dirty="0"/>
              <a:t>analogique-numérique</a:t>
            </a:r>
            <a:endParaRPr lang="fr-FR" sz="1782" dirty="0"/>
          </a:p>
          <a:p>
            <a:pPr marL="318211" indent="-318211">
              <a:buFont typeface="Arial" panose="020B0604020202020204" pitchFamily="34" charset="0"/>
              <a:buChar char="•"/>
            </a:pPr>
            <a:r>
              <a:rPr lang="fr-FR" sz="1782" dirty="0"/>
              <a:t>Communication USB</a:t>
            </a:r>
          </a:p>
          <a:p>
            <a:pPr marL="318211" indent="-318211">
              <a:buFont typeface="Arial" panose="020B0604020202020204" pitchFamily="34" charset="0"/>
              <a:buChar char="•"/>
            </a:pPr>
            <a:r>
              <a:rPr lang="fr-FR" sz="1782" dirty="0"/>
              <a:t>Ecriture d’un fichier </a:t>
            </a:r>
            <a:r>
              <a:rPr lang="fr-FR" sz="1782" dirty="0"/>
              <a:t>des résultats</a:t>
            </a:r>
            <a:endParaRPr lang="fr-FR" sz="1782" dirty="0"/>
          </a:p>
        </p:txBody>
      </p:sp>
      <p:sp>
        <p:nvSpPr>
          <p:cNvPr id="8" name="Flèche : droite 7"/>
          <p:cNvSpPr/>
          <p:nvPr/>
        </p:nvSpPr>
        <p:spPr>
          <a:xfrm>
            <a:off x="3878733" y="5876028"/>
            <a:ext cx="299891" cy="50912"/>
          </a:xfrm>
          <a:prstGeom prst="rightArrow">
            <a:avLst/>
          </a:prstGeom>
          <a:solidFill>
            <a:srgbClr val="00B0F0"/>
          </a:solidFill>
          <a:ln w="1270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310"/>
          </a:p>
        </p:txBody>
      </p:sp>
      <p:sp>
        <p:nvSpPr>
          <p:cNvPr id="9" name="Rectangle 8"/>
          <p:cNvSpPr/>
          <p:nvPr/>
        </p:nvSpPr>
        <p:spPr>
          <a:xfrm>
            <a:off x="3779997" y="8844185"/>
            <a:ext cx="2847255" cy="12836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u="sng" dirty="0"/>
              <a:t>Etudiants</a:t>
            </a:r>
            <a:r>
              <a:rPr lang="fr-FR" sz="2000" u="sng" dirty="0"/>
              <a:t>:</a:t>
            </a:r>
          </a:p>
          <a:p>
            <a:pPr algn="ctr"/>
            <a:r>
              <a:rPr lang="fr-FR" sz="2000" dirty="0"/>
              <a:t>Christopher </a:t>
            </a:r>
            <a:r>
              <a:rPr lang="fr-FR" sz="2000" dirty="0"/>
              <a:t>BRIERE</a:t>
            </a:r>
            <a:endParaRPr lang="fr-FR" sz="2000" dirty="0"/>
          </a:p>
          <a:p>
            <a:pPr algn="ctr"/>
            <a:r>
              <a:rPr lang="fr-FR" sz="2000" dirty="0"/>
              <a:t>Pierre </a:t>
            </a:r>
            <a:r>
              <a:rPr lang="fr-FR" sz="2000" dirty="0" smtClean="0"/>
              <a:t>FLODROPS</a:t>
            </a:r>
            <a:endParaRPr lang="fr-FR" sz="2000" dirty="0"/>
          </a:p>
        </p:txBody>
      </p:sp>
      <p:sp>
        <p:nvSpPr>
          <p:cNvPr id="47" name="Rectangle 46"/>
          <p:cNvSpPr/>
          <p:nvPr/>
        </p:nvSpPr>
        <p:spPr>
          <a:xfrm>
            <a:off x="9703032" y="8815594"/>
            <a:ext cx="2395069" cy="13122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310" b="1" u="sng" dirty="0"/>
              <a:t>Tuteurs:</a:t>
            </a:r>
          </a:p>
          <a:p>
            <a:pPr algn="ctr"/>
            <a:r>
              <a:rPr lang="fr-FR" sz="2310" dirty="0"/>
              <a:t>I</a:t>
            </a:r>
            <a:r>
              <a:rPr lang="fr-FR" sz="2310"/>
              <a:t>. </a:t>
            </a:r>
            <a:r>
              <a:rPr lang="fr-FR" sz="2310" smtClean="0"/>
              <a:t> GOI </a:t>
            </a:r>
            <a:endParaRPr lang="fr-FR" sz="2310" dirty="0"/>
          </a:p>
          <a:p>
            <a:pPr algn="ctr"/>
            <a:r>
              <a:rPr lang="fr-FR" sz="2310" dirty="0"/>
              <a:t>C.PASQUIER</a:t>
            </a:r>
            <a:endParaRPr lang="fr-FR" sz="2310" dirty="0"/>
          </a:p>
        </p:txBody>
      </p:sp>
      <p:sp>
        <p:nvSpPr>
          <p:cNvPr id="37" name="Rectangle 36"/>
          <p:cNvSpPr/>
          <p:nvPr/>
        </p:nvSpPr>
        <p:spPr>
          <a:xfrm>
            <a:off x="627090" y="3901991"/>
            <a:ext cx="3076923" cy="20135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18211" indent="-318211">
              <a:buFont typeface="Arial" panose="020B0604020202020204" pitchFamily="34" charset="0"/>
              <a:buChar char="•"/>
            </a:pPr>
            <a:r>
              <a:rPr lang="fr-FR" sz="1782" dirty="0"/>
              <a:t>Tensions, courants, couple moteur…</a:t>
            </a:r>
          </a:p>
          <a:p>
            <a:pPr marL="318211" indent="-318211">
              <a:buFont typeface="Arial" panose="020B0604020202020204" pitchFamily="34" charset="0"/>
              <a:buChar char="•"/>
            </a:pPr>
            <a:r>
              <a:rPr lang="fr-FR" sz="1782" dirty="0"/>
              <a:t>Fréquence d’</a:t>
            </a:r>
            <a:r>
              <a:rPr lang="fr-FR" sz="1782" dirty="0" err="1"/>
              <a:t>échantillonage</a:t>
            </a:r>
            <a:r>
              <a:rPr lang="fr-FR" sz="1782" dirty="0"/>
              <a:t> : </a:t>
            </a:r>
            <a:br>
              <a:rPr lang="fr-FR" sz="1782" dirty="0"/>
            </a:br>
            <a:r>
              <a:rPr lang="fr-FR" sz="1782" dirty="0"/>
              <a:t>500 KHZ</a:t>
            </a:r>
            <a:endParaRPr lang="fr-FR" sz="1782" dirty="0"/>
          </a:p>
        </p:txBody>
      </p:sp>
      <p:sp>
        <p:nvSpPr>
          <p:cNvPr id="40" name="Rectangle 39"/>
          <p:cNvSpPr/>
          <p:nvPr/>
        </p:nvSpPr>
        <p:spPr>
          <a:xfrm>
            <a:off x="4442319" y="3952537"/>
            <a:ext cx="2915018" cy="21677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18211" indent="-318211">
              <a:buFont typeface="Arial" panose="020B0604020202020204" pitchFamily="34" charset="0"/>
              <a:buChar char="•"/>
            </a:pPr>
            <a:r>
              <a:rPr lang="fr-FR" sz="1782" dirty="0"/>
              <a:t>15 capteurs </a:t>
            </a:r>
            <a:r>
              <a:rPr lang="fr-FR" sz="1782" dirty="0"/>
              <a:t>utilisés</a:t>
            </a:r>
            <a:endParaRPr lang="fr-FR" sz="1782" dirty="0"/>
          </a:p>
          <a:p>
            <a:pPr marL="318211" indent="-318211">
              <a:buFont typeface="Arial" panose="020B0604020202020204" pitchFamily="34" charset="0"/>
              <a:buChar char="•"/>
            </a:pPr>
            <a:r>
              <a:rPr lang="fr-FR" sz="1782" dirty="0"/>
              <a:t>Electronique</a:t>
            </a:r>
          </a:p>
          <a:p>
            <a:pPr marL="318211" indent="-318211">
              <a:buFont typeface="Arial" panose="020B0604020202020204" pitchFamily="34" charset="0"/>
              <a:buChar char="•"/>
            </a:pPr>
            <a:r>
              <a:rPr lang="fr-FR" sz="1782" dirty="0"/>
              <a:t>Adapter la tension issue des capteurs à la tension d’entrée des convertisseurs</a:t>
            </a:r>
            <a:endParaRPr lang="fr-FR" sz="1782" dirty="0"/>
          </a:p>
        </p:txBody>
      </p:sp>
      <p:sp>
        <p:nvSpPr>
          <p:cNvPr id="43" name="Rectangle 42"/>
          <p:cNvSpPr/>
          <p:nvPr/>
        </p:nvSpPr>
        <p:spPr>
          <a:xfrm>
            <a:off x="11673492" y="3951483"/>
            <a:ext cx="2764348" cy="17418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18211" indent="-318211">
              <a:buFont typeface="Arial" panose="020B0604020202020204" pitchFamily="34" charset="0"/>
              <a:buChar char="•"/>
            </a:pPr>
            <a:r>
              <a:rPr lang="fr-FR" sz="1782" dirty="0"/>
              <a:t>Visualiser </a:t>
            </a:r>
            <a:r>
              <a:rPr lang="fr-FR" sz="1782" dirty="0"/>
              <a:t>les </a:t>
            </a:r>
            <a:r>
              <a:rPr lang="fr-FR" sz="1782" dirty="0"/>
              <a:t>15 signaux en même </a:t>
            </a:r>
            <a:r>
              <a:rPr lang="fr-FR" sz="1782" dirty="0"/>
              <a:t>temps sur un même graphe</a:t>
            </a:r>
            <a:endParaRPr lang="fr-FR" sz="1782" dirty="0"/>
          </a:p>
        </p:txBody>
      </p:sp>
      <p:sp>
        <p:nvSpPr>
          <p:cNvPr id="44" name="Flèche : droite 7"/>
          <p:cNvSpPr/>
          <p:nvPr/>
        </p:nvSpPr>
        <p:spPr>
          <a:xfrm>
            <a:off x="11203004" y="5926941"/>
            <a:ext cx="297909" cy="76369"/>
          </a:xfrm>
          <a:prstGeom prst="rightArrow">
            <a:avLst/>
          </a:prstGeom>
          <a:solidFill>
            <a:srgbClr val="00B0F0"/>
          </a:solidFill>
          <a:ln w="1270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310"/>
          </a:p>
        </p:txBody>
      </p:sp>
      <p:sp>
        <p:nvSpPr>
          <p:cNvPr id="48" name="Rectangle 47"/>
          <p:cNvSpPr/>
          <p:nvPr/>
        </p:nvSpPr>
        <p:spPr>
          <a:xfrm>
            <a:off x="6627253" y="9250808"/>
            <a:ext cx="2670254" cy="4458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310" b="1" dirty="0"/>
              <a:t>2016-2017</a:t>
            </a:r>
            <a:endParaRPr lang="fr-FR" sz="2310" b="1" dirty="0"/>
          </a:p>
        </p:txBody>
      </p:sp>
      <p:sp>
        <p:nvSpPr>
          <p:cNvPr id="5" name="ZoneTexte 4"/>
          <p:cNvSpPr txBox="1"/>
          <p:nvPr/>
        </p:nvSpPr>
        <p:spPr>
          <a:xfrm>
            <a:off x="3550418" y="1921618"/>
            <a:ext cx="11005450" cy="6749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1893" dirty="0"/>
              <a:t>Acquisitions et conversions numériques des grandeurs caractéristiques d’un moteur électrique à </a:t>
            </a:r>
            <a:r>
              <a:rPr lang="fr-FR" sz="1893" dirty="0"/>
              <a:t>fréquence élevée </a:t>
            </a:r>
            <a:r>
              <a:rPr lang="fr-FR" sz="1893" dirty="0"/>
              <a:t>afin d’observer sa réponse à une loi de commande appliquée</a:t>
            </a:r>
            <a:endParaRPr lang="fr-FR" sz="1893" dirty="0"/>
          </a:p>
        </p:txBody>
      </p:sp>
      <p:sp>
        <p:nvSpPr>
          <p:cNvPr id="24" name="Rectangle : coins arrondis 23"/>
          <p:cNvSpPr/>
          <p:nvPr/>
        </p:nvSpPr>
        <p:spPr>
          <a:xfrm>
            <a:off x="4507452" y="3493675"/>
            <a:ext cx="2703288" cy="60133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782" b="1" u="sng" dirty="0"/>
              <a:t>Adaptation tension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1752684" y="3521429"/>
            <a:ext cx="2934866" cy="6013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782" b="1" u="sng" dirty="0"/>
              <a:t>Graphique </a:t>
            </a:r>
            <a:r>
              <a:rPr lang="fr-FR" sz="1782" b="1" u="sng" dirty="0"/>
              <a:t>des </a:t>
            </a:r>
            <a:r>
              <a:rPr lang="fr-FR" sz="1782" b="1" u="sng" dirty="0"/>
              <a:t>signaux</a:t>
            </a:r>
          </a:p>
        </p:txBody>
      </p:sp>
      <p:sp>
        <p:nvSpPr>
          <p:cNvPr id="35" name="Rectangle 34"/>
          <p:cNvSpPr/>
          <p:nvPr/>
        </p:nvSpPr>
        <p:spPr>
          <a:xfrm>
            <a:off x="8581350" y="3499642"/>
            <a:ext cx="1912808" cy="5547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782" b="1" u="sng" dirty="0"/>
              <a:t>Programmation</a:t>
            </a:r>
          </a:p>
        </p:txBody>
      </p:sp>
      <p:sp>
        <p:nvSpPr>
          <p:cNvPr id="49" name="Flèche : droite 7"/>
          <p:cNvSpPr/>
          <p:nvPr/>
        </p:nvSpPr>
        <p:spPr>
          <a:xfrm>
            <a:off x="7615949" y="5920109"/>
            <a:ext cx="299891" cy="50912"/>
          </a:xfrm>
          <a:prstGeom prst="rightArrow">
            <a:avLst/>
          </a:prstGeom>
          <a:solidFill>
            <a:srgbClr val="00B0F0"/>
          </a:solidFill>
          <a:ln w="1270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310"/>
          </a:p>
        </p:txBody>
      </p:sp>
    </p:spTree>
    <p:extLst>
      <p:ext uri="{BB962C8B-B14F-4D97-AF65-F5344CB8AC3E}">
        <p14:creationId xmlns:p14="http://schemas.microsoft.com/office/powerpoint/2010/main" val="64421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05618" y="-91539"/>
            <a:ext cx="14108115" cy="1483020"/>
          </a:xfrm>
        </p:spPr>
        <p:txBody>
          <a:bodyPr>
            <a:normAutofit fontScale="90000"/>
          </a:bodyPr>
          <a:lstStyle/>
          <a:p>
            <a:r>
              <a:rPr lang="fr-FR" dirty="0"/>
              <a:t>Acquisition rapide multivoies</a:t>
            </a:r>
          </a:p>
        </p:txBody>
      </p:sp>
      <p:pic>
        <p:nvPicPr>
          <p:cNvPr id="1044" name="Picture 20" descr="Afficher l'image d'origine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19" b="94937" l="363" r="97825">
                        <a14:foregroundMark x1="21320" y1="22278" x2="21320" y2="22278"/>
                        <a14:foregroundMark x1="3046" y1="28101" x2="3046" y2="28101"/>
                        <a14:foregroundMark x1="1595" y1="76962" x2="1595" y2="76962"/>
                        <a14:foregroundMark x1="25236" y1="42025" x2="25236" y2="42025"/>
                        <a14:foregroundMark x1="89050" y1="47089" x2="89050" y2="47089"/>
                        <a14:foregroundMark x1="76867" y1="45570" x2="76867" y2="45570"/>
                        <a14:foregroundMark x1="69688" y1="47342" x2="69688" y2="47342"/>
                        <a14:foregroundMark x1="64032" y1="40253" x2="64032" y2="40253"/>
                        <a14:foregroundMark x1="56273" y1="47848" x2="56273" y2="47848"/>
                        <a14:foregroundMark x1="48368" y1="42025" x2="48368" y2="42025"/>
                        <a14:foregroundMark x1="32850" y1="47342" x2="32850" y2="47342"/>
                        <a14:foregroundMark x1="435" y1="36709" x2="435" y2="36709"/>
                        <a14:foregroundMark x1="2248" y1="94937" x2="2248" y2="94937"/>
                        <a14:foregroundMark x1="32922" y1="54177" x2="32922" y2="54177"/>
                        <a14:foregroundMark x1="32632" y1="38734" x2="32632" y2="38734"/>
                        <a14:foregroundMark x1="43365" y1="39494" x2="43365" y2="39494"/>
                        <a14:foregroundMark x1="43075" y1="55696" x2="43075" y2="55696"/>
                        <a14:foregroundMark x1="51487" y1="55443" x2="51487" y2="55443"/>
                        <a14:foregroundMark x1="72734" y1="56203" x2="72734" y2="56203"/>
                        <a14:foregroundMark x1="32632" y1="68354" x2="32632" y2="68354"/>
                        <a14:foregroundMark x1="37056" y1="69873" x2="37056" y2="69873"/>
                        <a14:foregroundMark x1="40682" y1="68354" x2="40682" y2="68354"/>
                        <a14:foregroundMark x1="47281" y1="72152" x2="47281" y2="72152"/>
                        <a14:foregroundMark x1="49456" y1="70633" x2="49456" y2="70633"/>
                        <a14:foregroundMark x1="55112" y1="70633" x2="55112" y2="70633"/>
                        <a14:foregroundMark x1="61204" y1="70886" x2="61204" y2="70886"/>
                        <a14:foregroundMark x1="65845" y1="69114" x2="65845" y2="69114"/>
                        <a14:foregroundMark x1="68673" y1="75190" x2="68673" y2="75190"/>
                        <a14:foregroundMark x1="70413" y1="68608" x2="70413" y2="68608"/>
                        <a14:foregroundMark x1="74112" y1="67848" x2="74112" y2="67848"/>
                        <a14:foregroundMark x1="78173" y1="67595" x2="78173" y2="67595"/>
                        <a14:foregroundMark x1="82814" y1="68354" x2="82814" y2="68354"/>
                        <a14:foregroundMark x1="88470" y1="67089" x2="88470" y2="67089"/>
                        <a14:foregroundMark x1="92168" y1="68354" x2="92168" y2="68354"/>
                        <a14:foregroundMark x1="96954" y1="67848" x2="96954" y2="67848"/>
                        <a14:backgroundMark x1="29152" y1="17468" x2="29152" y2="17468"/>
                        <a14:backgroundMark x1="42204" y1="48101" x2="42204" y2="48101"/>
                        <a14:backgroundMark x1="34590" y1="42025" x2="34590" y2="42025"/>
                        <a14:backgroundMark x1="79260" y1="70633" x2="79260" y2="70633"/>
                        <a14:backgroundMark x1="83901" y1="70127" x2="83901" y2="70127"/>
                        <a14:backgroundMark x1="88470" y1="73671" x2="88470" y2="73671"/>
                        <a14:backgroundMark x1="98477" y1="73671" x2="98477" y2="73671"/>
                        <a14:backgroundMark x1="56925" y1="72405" x2="56925" y2="72405"/>
                        <a14:backgroundMark x1="45685" y1="69873" x2="45685" y2="69873"/>
                        <a14:backgroundMark x1="14141" y1="39494" x2="14141" y2="394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820" y="9234369"/>
            <a:ext cx="3381937" cy="96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Afficher l'image d'origine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02" b="97770" l="860" r="98854">
                        <a14:foregroundMark x1="24069" y1="68773" x2="24069" y2="68773"/>
                        <a14:foregroundMark x1="50143" y1="50186" x2="50143" y2="50186"/>
                        <a14:foregroundMark x1="54728" y1="76208" x2="54728" y2="76208"/>
                        <a14:foregroundMark x1="75931" y1="51673" x2="75931" y2="51673"/>
                        <a14:foregroundMark x1="93983" y1="43494" x2="93983" y2="43494"/>
                        <a14:foregroundMark x1="10315" y1="38662" x2="10315" y2="38662"/>
                        <a14:foregroundMark x1="5731" y1="36431" x2="5731" y2="36431"/>
                        <a14:foregroundMark x1="14040" y1="34944" x2="14040" y2="34944"/>
                        <a14:foregroundMark x1="21203" y1="32342" x2="21203" y2="32342"/>
                        <a14:foregroundMark x1="29226" y1="30112" x2="29226" y2="30112"/>
                        <a14:foregroundMark x1="34670" y1="27881" x2="34670" y2="27881"/>
                        <a14:foregroundMark x1="39828" y1="26394" x2="39828" y2="26394"/>
                        <a14:foregroundMark x1="50430" y1="23420" x2="50430" y2="23420"/>
                        <a14:foregroundMark x1="56447" y1="23048" x2="56447" y2="23048"/>
                        <a14:foregroundMark x1="63610" y1="17100" x2="63610" y2="17100"/>
                        <a14:foregroundMark x1="73066" y1="19703" x2="73066" y2="19703"/>
                        <a14:foregroundMark x1="79943" y1="16357" x2="79943" y2="16357"/>
                        <a14:foregroundMark x1="87393" y1="7807" x2="87393" y2="7807"/>
                        <a14:foregroundMark x1="8596" y1="23420" x2="8596" y2="23420"/>
                        <a14:foregroundMark x1="10315" y1="18587" x2="10315" y2="18587"/>
                        <a14:foregroundMark x1="19484" y1="17100" x2="19484" y2="17100"/>
                        <a14:foregroundMark x1="27794" y1="15985" x2="27794" y2="15985"/>
                        <a14:foregroundMark x1="30372" y1="15613" x2="30372" y2="15613"/>
                        <a14:foregroundMark x1="37249" y1="13383" x2="37249" y2="13383"/>
                        <a14:foregroundMark x1="43266" y1="11152" x2="43266" y2="11152"/>
                        <a14:foregroundMark x1="47564" y1="11152" x2="47564" y2="11152"/>
                        <a14:foregroundMark x1="24928" y1="15613" x2="24928" y2="15613"/>
                        <a14:foregroundMark x1="52722" y1="10409" x2="52722" y2="10409"/>
                        <a14:foregroundMark x1="52149" y1="4833" x2="52149" y2="4833"/>
                        <a14:foregroundMark x1="57880" y1="2602" x2="57880" y2="2602"/>
                        <a14:foregroundMark x1="7450" y1="45725" x2="7450" y2="45725"/>
                        <a14:foregroundMark x1="11461" y1="44610" x2="11461" y2="44610"/>
                        <a14:foregroundMark x1="14900" y1="43866" x2="14900" y2="43866"/>
                        <a14:foregroundMark x1="18052" y1="42751" x2="18052" y2="42751"/>
                        <a14:foregroundMark x1="23209" y1="41264" x2="23209" y2="41264"/>
                        <a14:foregroundMark x1="26361" y1="38662" x2="26361" y2="38662"/>
                        <a14:foregroundMark x1="30946" y1="37546" x2="30946" y2="37546"/>
                        <a14:foregroundMark x1="35530" y1="36803" x2="35530" y2="36803"/>
                        <a14:foregroundMark x1="39255" y1="36431" x2="39255" y2="36431"/>
                        <a14:foregroundMark x1="37536" y1="37918" x2="37536" y2="37918"/>
                        <a14:foregroundMark x1="42407" y1="35316" x2="42407" y2="35316"/>
                        <a14:foregroundMark x1="46991" y1="34944" x2="46991" y2="34944"/>
                        <a14:foregroundMark x1="50716" y1="33829" x2="50716" y2="33829"/>
                        <a14:foregroundMark x1="56447" y1="30483" x2="56447" y2="30483"/>
                        <a14:foregroundMark x1="63037" y1="29368" x2="63037" y2="29368"/>
                        <a14:foregroundMark x1="22923" y1="21190" x2="22923" y2="21190"/>
                        <a14:foregroundMark x1="21490" y1="14126" x2="21490" y2="14126"/>
                        <a14:foregroundMark x1="28367" y1="48699" x2="28367" y2="48699"/>
                        <a14:foregroundMark x1="26648" y1="93680" x2="26648" y2="93680"/>
                        <a14:foregroundMark x1="76504" y1="36431" x2="76504" y2="36431"/>
                        <a14:foregroundMark x1="75358" y1="78439" x2="75358" y2="78439"/>
                        <a14:foregroundMark x1="59885" y1="71004" x2="59885" y2="71004"/>
                        <a14:foregroundMark x1="52149" y1="71004" x2="52149" y2="71004"/>
                        <a14:foregroundMark x1="47564" y1="58736" x2="47564" y2="58736"/>
                        <a14:backgroundMark x1="64470" y1="72862" x2="64470" y2="72862"/>
                        <a14:backgroundMark x1="23209" y1="31227" x2="23209" y2="31227"/>
                        <a14:backgroundMark x1="7736" y1="34201" x2="7736" y2="34201"/>
                        <a14:backgroundMark x1="8309" y1="38662" x2="8309" y2="38662"/>
                        <a14:backgroundMark x1="57593" y1="20818" x2="57593" y2="20818"/>
                        <a14:backgroundMark x1="37249" y1="10409" x2="37249" y2="10409"/>
                        <a14:backgroundMark x1="51289" y1="20818" x2="51289" y2="20818"/>
                        <a14:backgroundMark x1="81662" y1="13755" x2="81662" y2="13755"/>
                        <a14:backgroundMark x1="61605" y1="30112" x2="61605" y2="30112"/>
                        <a14:backgroundMark x1="27507" y1="40149" x2="27507" y2="40149"/>
                      </a14:backgroundRemoval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1016" y="8944055"/>
            <a:ext cx="1633552" cy="1259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itre 1"/>
          <p:cNvSpPr txBox="1">
            <a:spLocks/>
          </p:cNvSpPr>
          <p:nvPr/>
        </p:nvSpPr>
        <p:spPr>
          <a:xfrm>
            <a:off x="3779999" y="329785"/>
            <a:ext cx="7559355" cy="1483020"/>
          </a:xfrm>
          <a:prstGeom prst="rect">
            <a:avLst/>
          </a:prstGeom>
        </p:spPr>
        <p:txBody>
          <a:bodyPr vert="horz" lIns="101827" tIns="50913" rIns="101827" bIns="50913" rtlCol="0" anchor="b">
            <a:normAutofit/>
          </a:bodyPr>
          <a:lstStyle>
            <a:lvl1pPr algn="l" defTabSz="128016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72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2673" dirty="0"/>
              <a:t>Conversions analogiques-numériques</a:t>
            </a:r>
          </a:p>
        </p:txBody>
      </p:sp>
      <p:grpSp>
        <p:nvGrpSpPr>
          <p:cNvPr id="4" name="Groupe 3"/>
          <p:cNvGrpSpPr/>
          <p:nvPr/>
        </p:nvGrpSpPr>
        <p:grpSpPr>
          <a:xfrm>
            <a:off x="551295" y="3514630"/>
            <a:ext cx="2964961" cy="3998290"/>
            <a:chOff x="334241" y="2934151"/>
            <a:chExt cx="3601616" cy="4609322"/>
          </a:xfrm>
        </p:grpSpPr>
        <p:sp>
          <p:nvSpPr>
            <p:cNvPr id="19" name="Rectangle : coins arrondis 18"/>
            <p:cNvSpPr/>
            <p:nvPr/>
          </p:nvSpPr>
          <p:spPr>
            <a:xfrm>
              <a:off x="334241" y="2934151"/>
              <a:ext cx="3601616" cy="4609322"/>
            </a:xfrm>
            <a:prstGeom prst="roundRect">
              <a:avLst/>
            </a:prstGeom>
            <a:solidFill>
              <a:schemeClr val="bg1">
                <a:lumMod val="65000"/>
                <a:lumOff val="3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279400"/>
              <a:bevelB w="508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310" dirty="0"/>
            </a:p>
          </p:txBody>
        </p:sp>
        <p:pic>
          <p:nvPicPr>
            <p:cNvPr id="20" name="Picture 4" descr="Afficher l'image d'origine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867" b="99467" l="5000" r="95000">
                          <a14:backgroundMark x1="1200" y1="14400" x2="1200" y2="14400"/>
                          <a14:backgroundMark x1="91200" y1="12800" x2="91200" y2="12800"/>
                          <a14:backgroundMark x1="99400" y1="83467" x2="99400" y2="83467"/>
                          <a14:backgroundMark x1="8200" y1="90133" x2="8200" y2="901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1744" y="5433366"/>
              <a:ext cx="2440958" cy="183071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Rectangle 20"/>
            <p:cNvSpPr/>
            <p:nvPr/>
          </p:nvSpPr>
          <p:spPr>
            <a:xfrm>
              <a:off x="431671" y="3041204"/>
              <a:ext cx="3369923" cy="63969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559" b="1" u="sng" dirty="0"/>
                <a:t>15 Grandeurs  </a:t>
              </a:r>
              <a:r>
                <a:rPr lang="fr-FR" sz="1559" b="1" u="sng" dirty="0"/>
                <a:t>à mesurer</a:t>
              </a:r>
            </a:p>
          </p:txBody>
        </p:sp>
      </p:grpSp>
      <p:grpSp>
        <p:nvGrpSpPr>
          <p:cNvPr id="22" name="Groupe 21"/>
          <p:cNvGrpSpPr/>
          <p:nvPr/>
        </p:nvGrpSpPr>
        <p:grpSpPr>
          <a:xfrm>
            <a:off x="4274043" y="3512733"/>
            <a:ext cx="2977468" cy="4000187"/>
            <a:chOff x="334241" y="2934151"/>
            <a:chExt cx="3601616" cy="4609322"/>
          </a:xfrm>
        </p:grpSpPr>
        <p:grpSp>
          <p:nvGrpSpPr>
            <p:cNvPr id="23" name="Groupe 22"/>
            <p:cNvGrpSpPr/>
            <p:nvPr/>
          </p:nvGrpSpPr>
          <p:grpSpPr>
            <a:xfrm>
              <a:off x="334241" y="2934151"/>
              <a:ext cx="3601616" cy="4609322"/>
              <a:chOff x="334241" y="2934151"/>
              <a:chExt cx="3601616" cy="4609322"/>
            </a:xfrm>
          </p:grpSpPr>
          <p:sp>
            <p:nvSpPr>
              <p:cNvPr id="25" name="Rectangle : coins arrondis 24"/>
              <p:cNvSpPr/>
              <p:nvPr/>
            </p:nvSpPr>
            <p:spPr>
              <a:xfrm>
                <a:off x="334241" y="2934151"/>
                <a:ext cx="3601616" cy="4609322"/>
              </a:xfrm>
              <a:prstGeom prst="roundRect">
                <a:avLst/>
              </a:prstGeom>
              <a:solidFill>
                <a:schemeClr val="bg1">
                  <a:lumMod val="65000"/>
                  <a:lumOff val="35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279400"/>
                <a:bevelB w="508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fr-FR" sz="2310" dirty="0"/>
              </a:p>
            </p:txBody>
          </p:sp>
          <p:pic>
            <p:nvPicPr>
              <p:cNvPr id="26" name="Picture 2" descr="Afficher l'image d'origine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4100" b="95216" l="2157" r="95523">
                            <a14:backgroundMark x1="3333" y1="33827" x2="3333" y2="33827"/>
                            <a14:backgroundMark x1="66569" y1="39863" x2="66569" y2="39863"/>
                            <a14:backgroundMark x1="35784" y1="77145" x2="35784" y2="77145"/>
                            <a14:backgroundMark x1="75425" y1="95824" x2="75425" y2="95824"/>
                            <a14:backgroundMark x1="75425" y1="95824" x2="75425" y2="95824"/>
                            <a14:backgroundMark x1="98693" y1="75209" x2="98693" y2="75209"/>
                            <a14:backgroundMark x1="96830" y1="9339" x2="96830" y2="9339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62584" y="5422130"/>
                <a:ext cx="2199558" cy="18933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4" name="Rectangle : coins arrondis 23"/>
            <p:cNvSpPr/>
            <p:nvPr/>
          </p:nvSpPr>
          <p:spPr>
            <a:xfrm>
              <a:off x="697226" y="3301347"/>
              <a:ext cx="2935704" cy="233020"/>
            </a:xfrm>
            <a:prstGeom prst="roundRect">
              <a:avLst/>
            </a:prstGeom>
            <a:solidFill>
              <a:srgbClr val="6161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559" b="1" u="sng" dirty="0"/>
                <a:t>Adaptation </a:t>
              </a:r>
              <a:r>
                <a:rPr lang="fr-FR" sz="1559" b="1" u="sng" dirty="0"/>
                <a:t>tension</a:t>
              </a:r>
              <a:endParaRPr lang="fr-FR" sz="1559" b="1" u="sng" dirty="0"/>
            </a:p>
          </p:txBody>
        </p:sp>
      </p:grpSp>
      <p:grpSp>
        <p:nvGrpSpPr>
          <p:cNvPr id="27" name="Groupe 26"/>
          <p:cNvGrpSpPr/>
          <p:nvPr/>
        </p:nvGrpSpPr>
        <p:grpSpPr>
          <a:xfrm>
            <a:off x="11791428" y="3551313"/>
            <a:ext cx="2758537" cy="3985692"/>
            <a:chOff x="612522" y="3062488"/>
            <a:chExt cx="3711827" cy="4609322"/>
          </a:xfrm>
        </p:grpSpPr>
        <p:grpSp>
          <p:nvGrpSpPr>
            <p:cNvPr id="28" name="Groupe 27"/>
            <p:cNvGrpSpPr/>
            <p:nvPr/>
          </p:nvGrpSpPr>
          <p:grpSpPr>
            <a:xfrm>
              <a:off x="612522" y="3062488"/>
              <a:ext cx="3601616" cy="4609322"/>
              <a:chOff x="612522" y="3062488"/>
              <a:chExt cx="3601616" cy="4609322"/>
            </a:xfrm>
          </p:grpSpPr>
          <p:sp>
            <p:nvSpPr>
              <p:cNvPr id="30" name="Rectangle : coins arrondis 29"/>
              <p:cNvSpPr/>
              <p:nvPr/>
            </p:nvSpPr>
            <p:spPr>
              <a:xfrm>
                <a:off x="612522" y="3062488"/>
                <a:ext cx="3601616" cy="4609322"/>
              </a:xfrm>
              <a:prstGeom prst="roundRect">
                <a:avLst/>
              </a:prstGeom>
              <a:solidFill>
                <a:schemeClr val="bg1">
                  <a:lumMod val="65000"/>
                  <a:lumOff val="35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279400"/>
                <a:bevelB w="508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fr-FR" sz="2310" dirty="0"/>
              </a:p>
            </p:txBody>
          </p:sp>
          <p:pic>
            <p:nvPicPr>
              <p:cNvPr id="31" name="Picture 6" descr="Afficher l'image d'origine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8574" y="5226553"/>
                <a:ext cx="2849512" cy="213713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9" name="Rectangle 28"/>
            <p:cNvSpPr/>
            <p:nvPr/>
          </p:nvSpPr>
          <p:spPr>
            <a:xfrm>
              <a:off x="778936" y="3369271"/>
              <a:ext cx="3545413" cy="26021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559" b="1" u="sng" dirty="0"/>
                <a:t>Graphique </a:t>
              </a:r>
              <a:r>
                <a:rPr lang="fr-FR" sz="1559" b="1" u="sng" dirty="0"/>
                <a:t>des </a:t>
              </a:r>
              <a:r>
                <a:rPr lang="fr-FR" sz="1559" b="1" u="sng" dirty="0"/>
                <a:t>signaux</a:t>
              </a:r>
            </a:p>
          </p:txBody>
        </p:sp>
      </p:grpSp>
      <p:grpSp>
        <p:nvGrpSpPr>
          <p:cNvPr id="32" name="Groupe 31"/>
          <p:cNvGrpSpPr/>
          <p:nvPr/>
        </p:nvGrpSpPr>
        <p:grpSpPr>
          <a:xfrm>
            <a:off x="8058947" y="3514629"/>
            <a:ext cx="2925045" cy="4022376"/>
            <a:chOff x="5526873" y="4510667"/>
            <a:chExt cx="3601616" cy="4609322"/>
          </a:xfrm>
        </p:grpSpPr>
        <p:sp>
          <p:nvSpPr>
            <p:cNvPr id="33" name="Rectangle : coins arrondis 18"/>
            <p:cNvSpPr/>
            <p:nvPr/>
          </p:nvSpPr>
          <p:spPr>
            <a:xfrm>
              <a:off x="5526873" y="4510667"/>
              <a:ext cx="3601616" cy="4609322"/>
            </a:xfrm>
            <a:prstGeom prst="roundRect">
              <a:avLst/>
            </a:prstGeom>
            <a:solidFill>
              <a:schemeClr val="bg1">
                <a:lumMod val="65000"/>
                <a:lumOff val="3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279400"/>
              <a:bevelB w="508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310" dirty="0"/>
            </a:p>
          </p:txBody>
        </p:sp>
        <p:pic>
          <p:nvPicPr>
            <p:cNvPr id="34" name="Picture 2" descr="Afficher l'image d'origine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9171" y="7182821"/>
              <a:ext cx="1897018" cy="161226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Rectangle 34"/>
            <p:cNvSpPr/>
            <p:nvPr/>
          </p:nvSpPr>
          <p:spPr>
            <a:xfrm>
              <a:off x="6364984" y="4802800"/>
              <a:ext cx="2114491" cy="3639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559" b="1" u="sng" dirty="0"/>
                <a:t>Programmation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5638272" y="5077459"/>
              <a:ext cx="3401349" cy="28293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18211" indent="-318211">
                <a:buFont typeface="Arial" panose="020B0604020202020204" pitchFamily="34" charset="0"/>
                <a:buChar char="•"/>
              </a:pPr>
              <a:r>
                <a:rPr lang="fr-FR" sz="1559" dirty="0"/>
                <a:t>Microcontrôleurs 16 bits</a:t>
              </a:r>
            </a:p>
            <a:p>
              <a:pPr marL="318211" indent="-318211">
                <a:buFont typeface="Arial" panose="020B0604020202020204" pitchFamily="34" charset="0"/>
                <a:buChar char="•"/>
              </a:pPr>
              <a:r>
                <a:rPr lang="fr-FR" sz="1559" dirty="0"/>
                <a:t>Conversion</a:t>
              </a:r>
              <a:br>
                <a:rPr lang="fr-FR" sz="1559" dirty="0"/>
              </a:br>
              <a:r>
                <a:rPr lang="fr-FR" sz="1559" dirty="0"/>
                <a:t>analogique-numérique</a:t>
              </a:r>
              <a:endParaRPr lang="fr-FR" sz="1559" dirty="0"/>
            </a:p>
            <a:p>
              <a:pPr marL="318211" indent="-318211">
                <a:buFont typeface="Arial" panose="020B0604020202020204" pitchFamily="34" charset="0"/>
                <a:buChar char="•"/>
              </a:pPr>
              <a:r>
                <a:rPr lang="fr-FR" sz="1559" dirty="0"/>
                <a:t>Communication USB</a:t>
              </a:r>
            </a:p>
            <a:p>
              <a:pPr marL="318211" indent="-318211">
                <a:buFont typeface="Arial" panose="020B0604020202020204" pitchFamily="34" charset="0"/>
                <a:buChar char="•"/>
              </a:pPr>
              <a:r>
                <a:rPr lang="fr-FR" sz="1559" dirty="0"/>
                <a:t>Ecriture d’un fichier de résultats</a:t>
              </a:r>
            </a:p>
            <a:p>
              <a:pPr marL="318211" indent="-318211">
                <a:buFont typeface="Wingdings" panose="05000000000000000000" pitchFamily="2" charset="2"/>
                <a:buChar char="§"/>
              </a:pPr>
              <a:endParaRPr lang="fr-FR" sz="1559" dirty="0"/>
            </a:p>
            <a:p>
              <a:pPr marL="318211" indent="-318211" algn="ctr">
                <a:buFont typeface="Wingdings" panose="05000000000000000000" pitchFamily="2" charset="2"/>
                <a:buChar char="§"/>
              </a:pPr>
              <a:endParaRPr lang="fr-FR" sz="1559" dirty="0"/>
            </a:p>
            <a:p>
              <a:pPr marL="318211" indent="-318211" algn="ctr">
                <a:buFont typeface="Wingdings" panose="05000000000000000000" pitchFamily="2" charset="2"/>
                <a:buChar char="§"/>
              </a:pPr>
              <a:endParaRPr lang="fr-FR" sz="1559" dirty="0"/>
            </a:p>
          </p:txBody>
        </p:sp>
      </p:grpSp>
      <p:sp>
        <p:nvSpPr>
          <p:cNvPr id="8" name="Flèche : droite 7"/>
          <p:cNvSpPr/>
          <p:nvPr/>
        </p:nvSpPr>
        <p:spPr>
          <a:xfrm>
            <a:off x="3516257" y="5784363"/>
            <a:ext cx="703299" cy="50912"/>
          </a:xfrm>
          <a:prstGeom prst="rightArrow">
            <a:avLst/>
          </a:prstGeom>
          <a:ln w="127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310"/>
          </a:p>
        </p:txBody>
      </p:sp>
      <p:sp>
        <p:nvSpPr>
          <p:cNvPr id="38" name="Flèche : droite 37"/>
          <p:cNvSpPr/>
          <p:nvPr/>
        </p:nvSpPr>
        <p:spPr>
          <a:xfrm>
            <a:off x="7336644" y="5733451"/>
            <a:ext cx="703299" cy="50912"/>
          </a:xfrm>
          <a:prstGeom prst="rightArrow">
            <a:avLst/>
          </a:prstGeom>
          <a:ln w="127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310"/>
          </a:p>
        </p:txBody>
      </p:sp>
      <p:sp>
        <p:nvSpPr>
          <p:cNvPr id="39" name="Flèche : droite 38"/>
          <p:cNvSpPr/>
          <p:nvPr/>
        </p:nvSpPr>
        <p:spPr>
          <a:xfrm>
            <a:off x="11027652" y="5682539"/>
            <a:ext cx="703299" cy="50912"/>
          </a:xfrm>
          <a:prstGeom prst="rightArrow">
            <a:avLst/>
          </a:prstGeom>
          <a:ln w="127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310"/>
          </a:p>
        </p:txBody>
      </p:sp>
      <p:sp>
        <p:nvSpPr>
          <p:cNvPr id="9" name="Rectangle 8"/>
          <p:cNvSpPr/>
          <p:nvPr/>
        </p:nvSpPr>
        <p:spPr>
          <a:xfrm>
            <a:off x="4676295" y="8730648"/>
            <a:ext cx="2670254" cy="14588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310" b="1" u="sng" dirty="0"/>
              <a:t>Etudiants</a:t>
            </a:r>
            <a:r>
              <a:rPr lang="fr-FR" sz="2310" u="sng" dirty="0"/>
              <a:t>:</a:t>
            </a:r>
          </a:p>
          <a:p>
            <a:pPr algn="ctr"/>
            <a:r>
              <a:rPr lang="fr-FR" sz="2310" dirty="0"/>
              <a:t>Christopher </a:t>
            </a:r>
            <a:r>
              <a:rPr lang="fr-FR" sz="2310" dirty="0"/>
              <a:t>BRIERE</a:t>
            </a:r>
            <a:endParaRPr lang="fr-FR" sz="2310" dirty="0"/>
          </a:p>
          <a:p>
            <a:pPr algn="ctr"/>
            <a:r>
              <a:rPr lang="fr-FR" sz="2310" dirty="0"/>
              <a:t>Pierre FLODROPS</a:t>
            </a:r>
            <a:endParaRPr lang="fr-FR" sz="2310" dirty="0"/>
          </a:p>
          <a:p>
            <a:pPr algn="ctr"/>
            <a:r>
              <a:rPr lang="fr-FR" sz="2310" dirty="0"/>
              <a:t>2016-2017</a:t>
            </a:r>
            <a:endParaRPr lang="fr-FR" sz="2310" dirty="0"/>
          </a:p>
        </p:txBody>
      </p:sp>
      <p:sp>
        <p:nvSpPr>
          <p:cNvPr id="47" name="Rectangle 46"/>
          <p:cNvSpPr/>
          <p:nvPr/>
        </p:nvSpPr>
        <p:spPr>
          <a:xfrm>
            <a:off x="8413751" y="8461246"/>
            <a:ext cx="2395069" cy="1744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310" b="1" u="sng" dirty="0"/>
              <a:t>Tuteurs:</a:t>
            </a:r>
          </a:p>
          <a:p>
            <a:pPr algn="ctr"/>
            <a:r>
              <a:rPr lang="fr-FR" sz="2310" dirty="0"/>
              <a:t>I. GOI </a:t>
            </a:r>
            <a:endParaRPr lang="fr-FR" sz="2310" dirty="0"/>
          </a:p>
          <a:p>
            <a:pPr algn="ctr"/>
            <a:r>
              <a:rPr lang="fr-FR" sz="2310" dirty="0"/>
              <a:t>C.PASQUIER</a:t>
            </a:r>
            <a:endParaRPr lang="fr-FR" sz="2310" dirty="0"/>
          </a:p>
        </p:txBody>
      </p:sp>
      <p:sp>
        <p:nvSpPr>
          <p:cNvPr id="37" name="Rectangle 36"/>
          <p:cNvSpPr/>
          <p:nvPr/>
        </p:nvSpPr>
        <p:spPr>
          <a:xfrm>
            <a:off x="621500" y="4009246"/>
            <a:ext cx="2762398" cy="24690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18211" indent="-318211">
              <a:buFont typeface="Arial" panose="020B0604020202020204" pitchFamily="34" charset="0"/>
              <a:buChar char="•"/>
            </a:pPr>
            <a:r>
              <a:rPr lang="fr-FR" sz="1559" dirty="0"/>
              <a:t>Tensions, courants, couple moteur</a:t>
            </a:r>
          </a:p>
          <a:p>
            <a:pPr marL="318211" indent="-318211">
              <a:buFont typeface="Arial" panose="020B0604020202020204" pitchFamily="34" charset="0"/>
              <a:buChar char="•"/>
            </a:pPr>
            <a:r>
              <a:rPr lang="fr-FR" sz="1559" dirty="0"/>
              <a:t>Fréquence d’</a:t>
            </a:r>
            <a:r>
              <a:rPr lang="fr-FR" sz="1559" dirty="0" err="1"/>
              <a:t>échantillonage</a:t>
            </a:r>
            <a:r>
              <a:rPr lang="fr-FR" sz="1559" dirty="0"/>
              <a:t> : </a:t>
            </a:r>
            <a:br>
              <a:rPr lang="fr-FR" sz="1559" dirty="0"/>
            </a:br>
            <a:r>
              <a:rPr lang="fr-FR" sz="1559" dirty="0"/>
              <a:t>500 KHZ</a:t>
            </a:r>
            <a:endParaRPr lang="fr-FR" sz="1559" dirty="0"/>
          </a:p>
          <a:p>
            <a:pPr marL="318211" indent="-318211">
              <a:buFont typeface="Wingdings" panose="05000000000000000000" pitchFamily="2" charset="2"/>
              <a:buChar char="§"/>
            </a:pPr>
            <a:endParaRPr lang="fr-FR" sz="1559" dirty="0"/>
          </a:p>
          <a:p>
            <a:pPr marL="318211" indent="-318211" algn="ctr">
              <a:buFont typeface="Wingdings" panose="05000000000000000000" pitchFamily="2" charset="2"/>
              <a:buChar char="§"/>
            </a:pPr>
            <a:endParaRPr lang="fr-FR" sz="1559" dirty="0"/>
          </a:p>
          <a:p>
            <a:pPr marL="318211" indent="-318211" algn="ctr">
              <a:buFont typeface="Wingdings" panose="05000000000000000000" pitchFamily="2" charset="2"/>
              <a:buChar char="§"/>
            </a:pPr>
            <a:endParaRPr lang="fr-FR" sz="1559" dirty="0"/>
          </a:p>
        </p:txBody>
      </p:sp>
      <p:sp>
        <p:nvSpPr>
          <p:cNvPr id="40" name="Rectangle 39"/>
          <p:cNvSpPr/>
          <p:nvPr/>
        </p:nvSpPr>
        <p:spPr>
          <a:xfrm>
            <a:off x="4406404" y="4087165"/>
            <a:ext cx="2762398" cy="17982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18211" indent="-318211">
              <a:buFont typeface="Arial" panose="020B0604020202020204" pitchFamily="34" charset="0"/>
              <a:buChar char="•"/>
            </a:pPr>
            <a:r>
              <a:rPr lang="fr-FR" sz="1559" dirty="0"/>
              <a:t>15 capteurs </a:t>
            </a:r>
            <a:r>
              <a:rPr lang="fr-FR" sz="1559" dirty="0"/>
              <a:t>utilisés</a:t>
            </a:r>
            <a:endParaRPr lang="fr-FR" sz="1559" dirty="0"/>
          </a:p>
          <a:p>
            <a:pPr marL="318211" indent="-318211">
              <a:buFont typeface="Arial" panose="020B0604020202020204" pitchFamily="34" charset="0"/>
              <a:buChar char="•"/>
            </a:pPr>
            <a:r>
              <a:rPr lang="fr-FR" sz="1559" dirty="0"/>
              <a:t>Atténuation </a:t>
            </a:r>
          </a:p>
          <a:p>
            <a:pPr marL="318211" indent="-318211">
              <a:buFont typeface="Arial" panose="020B0604020202020204" pitchFamily="34" charset="0"/>
              <a:buChar char="•"/>
            </a:pPr>
            <a:endParaRPr lang="fr-FR" sz="1559" dirty="0"/>
          </a:p>
          <a:p>
            <a:pPr marL="318211" indent="-318211">
              <a:buFont typeface="Arial" panose="020B0604020202020204" pitchFamily="34" charset="0"/>
              <a:buChar char="•"/>
            </a:pPr>
            <a:endParaRPr lang="fr-FR" sz="1559" dirty="0"/>
          </a:p>
        </p:txBody>
      </p:sp>
      <p:sp>
        <p:nvSpPr>
          <p:cNvPr id="43" name="Rectangle 42"/>
          <p:cNvSpPr/>
          <p:nvPr/>
        </p:nvSpPr>
        <p:spPr>
          <a:xfrm>
            <a:off x="11851335" y="3700199"/>
            <a:ext cx="2762398" cy="24690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18211" indent="-318211">
              <a:buFont typeface="Arial" panose="020B0604020202020204" pitchFamily="34" charset="0"/>
              <a:buChar char="•"/>
            </a:pPr>
            <a:r>
              <a:rPr lang="fr-FR" sz="1559" dirty="0"/>
              <a:t>Visualiser jusqu’à 15 signaux en même temps</a:t>
            </a:r>
          </a:p>
          <a:p>
            <a:pPr marL="318211" indent="-318211">
              <a:buFont typeface="Wingdings" panose="05000000000000000000" pitchFamily="2" charset="2"/>
              <a:buChar char="§"/>
            </a:pPr>
            <a:endParaRPr lang="fr-FR" sz="1559" dirty="0"/>
          </a:p>
          <a:p>
            <a:pPr marL="318211" indent="-318211" algn="ctr">
              <a:buFont typeface="Wingdings" panose="05000000000000000000" pitchFamily="2" charset="2"/>
              <a:buChar char="§"/>
            </a:pPr>
            <a:endParaRPr lang="fr-FR" sz="1559" dirty="0"/>
          </a:p>
          <a:p>
            <a:pPr marL="318211" indent="-318211" algn="ctr">
              <a:buFont typeface="Wingdings" panose="05000000000000000000" pitchFamily="2" charset="2"/>
              <a:buChar char="§"/>
            </a:pPr>
            <a:endParaRPr lang="fr-FR" sz="1559" dirty="0"/>
          </a:p>
        </p:txBody>
      </p:sp>
    </p:spTree>
    <p:extLst>
      <p:ext uri="{BB962C8B-B14F-4D97-AF65-F5344CB8AC3E}">
        <p14:creationId xmlns:p14="http://schemas.microsoft.com/office/powerpoint/2010/main" val="1369788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 : coins arrondis 4"/>
          <p:cNvSpPr/>
          <p:nvPr/>
        </p:nvSpPr>
        <p:spPr>
          <a:xfrm>
            <a:off x="10191723" y="185845"/>
            <a:ext cx="4010728" cy="5132901"/>
          </a:xfrm>
          <a:prstGeom prst="roundRect">
            <a:avLst/>
          </a:prstGeom>
          <a:solidFill>
            <a:schemeClr val="bg1">
              <a:lumMod val="65000"/>
              <a:lumOff val="35000"/>
            </a:schemeClr>
          </a:solidFill>
          <a:scene3d>
            <a:camera prst="orthographicFront"/>
            <a:lightRig rig="threePt" dir="t"/>
          </a:scene3d>
          <a:sp3d>
            <a:bevelT w="279400"/>
            <a:bevelB w="508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2310" dirty="0"/>
          </a:p>
        </p:txBody>
      </p:sp>
      <p:grpSp>
        <p:nvGrpSpPr>
          <p:cNvPr id="14" name="Groupe 13"/>
          <p:cNvGrpSpPr/>
          <p:nvPr/>
        </p:nvGrpSpPr>
        <p:grpSpPr>
          <a:xfrm>
            <a:off x="3718704" y="3298219"/>
            <a:ext cx="4010728" cy="5132901"/>
            <a:chOff x="5526873" y="4510667"/>
            <a:chExt cx="3601616" cy="4609322"/>
          </a:xfrm>
        </p:grpSpPr>
        <p:sp>
          <p:nvSpPr>
            <p:cNvPr id="15" name="Rectangle : coins arrondis 18"/>
            <p:cNvSpPr/>
            <p:nvPr/>
          </p:nvSpPr>
          <p:spPr>
            <a:xfrm>
              <a:off x="5526873" y="4510667"/>
              <a:ext cx="3601616" cy="4609322"/>
            </a:xfrm>
            <a:prstGeom prst="roundRect">
              <a:avLst/>
            </a:prstGeom>
            <a:solidFill>
              <a:schemeClr val="bg1">
                <a:lumMod val="65000"/>
                <a:lumOff val="3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279400"/>
              <a:bevelB w="508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310" dirty="0"/>
            </a:p>
          </p:txBody>
        </p:sp>
        <p:pic>
          <p:nvPicPr>
            <p:cNvPr id="16" name="Picture 2" descr="Afficher l'image d'origine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743" y="6949440"/>
              <a:ext cx="1897018" cy="161226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Rectangle 16"/>
            <p:cNvSpPr/>
            <p:nvPr/>
          </p:nvSpPr>
          <p:spPr>
            <a:xfrm>
              <a:off x="5706435" y="4525105"/>
              <a:ext cx="3242493" cy="7277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673" b="1" dirty="0"/>
                <a:t>Programmation</a:t>
              </a:r>
              <a:endParaRPr lang="fr-FR" sz="2310" b="1" dirty="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706434" y="5150567"/>
              <a:ext cx="3242494" cy="26050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18211" indent="-318211">
                <a:buFont typeface="Wingdings" panose="05000000000000000000" pitchFamily="2" charset="2"/>
                <a:buChar char="§"/>
              </a:pPr>
              <a:r>
                <a:rPr lang="fr-FR" sz="2310" dirty="0"/>
                <a:t>Microcontrôleurs 16 bits</a:t>
              </a:r>
            </a:p>
            <a:p>
              <a:pPr marL="318211" indent="-318211">
                <a:buFont typeface="Wingdings" panose="05000000000000000000" pitchFamily="2" charset="2"/>
                <a:buChar char="§"/>
              </a:pPr>
              <a:r>
                <a:rPr lang="fr-FR" sz="2310" dirty="0"/>
                <a:t>Conversion</a:t>
              </a:r>
              <a:br>
                <a:rPr lang="fr-FR" sz="2310" dirty="0"/>
              </a:br>
              <a:r>
                <a:rPr lang="fr-FR" sz="2310" dirty="0"/>
                <a:t>analogique-numérique</a:t>
              </a:r>
            </a:p>
            <a:p>
              <a:pPr marL="318211" indent="-318211">
                <a:buFont typeface="Wingdings" panose="05000000000000000000" pitchFamily="2" charset="2"/>
                <a:buChar char="§"/>
              </a:pPr>
              <a:r>
                <a:rPr lang="fr-FR" sz="2310" dirty="0"/>
                <a:t>Communication USB</a:t>
              </a:r>
            </a:p>
            <a:p>
              <a:pPr marL="318211" indent="-318211">
                <a:buFont typeface="Wingdings" panose="05000000000000000000" pitchFamily="2" charset="2"/>
                <a:buChar char="§"/>
              </a:pPr>
              <a:r>
                <a:rPr lang="fr-FR" sz="2310" dirty="0"/>
                <a:t>Ecriture d’un fichier de résultats</a:t>
              </a:r>
            </a:p>
            <a:p>
              <a:pPr marL="318211" indent="-318211">
                <a:buFont typeface="Wingdings" panose="05000000000000000000" pitchFamily="2" charset="2"/>
                <a:buChar char="§"/>
              </a:pPr>
              <a:endParaRPr lang="fr-FR" sz="2310" dirty="0"/>
            </a:p>
            <a:p>
              <a:pPr marL="318211" indent="-318211" algn="ctr">
                <a:buFont typeface="Wingdings" panose="05000000000000000000" pitchFamily="2" charset="2"/>
                <a:buChar char="§"/>
              </a:pPr>
              <a:endParaRPr lang="fr-FR" sz="2310" dirty="0"/>
            </a:p>
            <a:p>
              <a:pPr marL="318211" indent="-318211" algn="ctr">
                <a:buFont typeface="Wingdings" panose="05000000000000000000" pitchFamily="2" charset="2"/>
                <a:buChar char="§"/>
              </a:pPr>
              <a:endParaRPr lang="fr-FR" sz="2310" dirty="0"/>
            </a:p>
          </p:txBody>
        </p:sp>
      </p:grpSp>
    </p:spTree>
    <p:extLst>
      <p:ext uri="{BB962C8B-B14F-4D97-AF65-F5344CB8AC3E}">
        <p14:creationId xmlns:p14="http://schemas.microsoft.com/office/powerpoint/2010/main" val="4970281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252C36"/>
      </a:dk2>
      <a:lt2>
        <a:srgbClr val="7C96A3"/>
      </a:lt2>
      <a:accent1>
        <a:srgbClr val="4FD093"/>
      </a:accent1>
      <a:accent2>
        <a:srgbClr val="54BCDF"/>
      </a:accent2>
      <a:accent3>
        <a:srgbClr val="A262D0"/>
      </a:accent3>
      <a:accent4>
        <a:srgbClr val="D7537B"/>
      </a:accent4>
      <a:accent5>
        <a:srgbClr val="E78045"/>
      </a:accent5>
      <a:accent6>
        <a:srgbClr val="84C350"/>
      </a:accent6>
      <a:hlink>
        <a:srgbClr val="22FFFF"/>
      </a:hlink>
      <a:folHlink>
        <a:srgbClr val="9BF3FD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4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4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  <a:hueMod val="106000"/>
                <a:satMod val="140000"/>
                <a:lumMod val="42000"/>
              </a:schemeClr>
              <a:schemeClr val="phClr">
                <a:tint val="98000"/>
                <a:hueMod val="92000"/>
                <a:satMod val="220000"/>
                <a:lumMod val="9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142578CA-DEC9-49C3-80AF-C113973CC9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210</TotalTime>
  <Words>146</Words>
  <Application>Microsoft Office PowerPoint</Application>
  <PresentationFormat>Personnalisé</PresentationFormat>
  <Paragraphs>55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Arial</vt:lpstr>
      <vt:lpstr>Trebuchet MS</vt:lpstr>
      <vt:lpstr>Tw Cen MT</vt:lpstr>
      <vt:lpstr>Wingdings</vt:lpstr>
      <vt:lpstr>Circuit</vt:lpstr>
      <vt:lpstr>Acquisition rapide multivoies</vt:lpstr>
      <vt:lpstr>Acquisition rapide multivoies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CHRISTOPHER BRIERE</dc:creator>
  <cp:lastModifiedBy>pierre</cp:lastModifiedBy>
  <cp:revision>49</cp:revision>
  <dcterms:created xsi:type="dcterms:W3CDTF">2016-12-13T07:45:02Z</dcterms:created>
  <dcterms:modified xsi:type="dcterms:W3CDTF">2017-01-03T08:52:25Z</dcterms:modified>
</cp:coreProperties>
</file>